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89" r:id="rId2"/>
    <p:sldId id="286" r:id="rId3"/>
    <p:sldId id="287" r:id="rId4"/>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内閣官房コロナ室" initials=" " lastIdx="1" clrIdx="0">
    <p:extLst>
      <p:ext uri="{19B8F6BF-5375-455C-9EA6-DF929625EA0E}">
        <p15:presenceInfo xmlns:p15="http://schemas.microsoft.com/office/powerpoint/2012/main" userId="内閣官房コロナ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FDF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55" autoAdjust="0"/>
    <p:restoredTop sz="96548" autoAdjust="0"/>
  </p:normalViewPr>
  <p:slideViewPr>
    <p:cSldViewPr snapToGrid="0">
      <p:cViewPr>
        <p:scale>
          <a:sx n="70" d="100"/>
          <a:sy n="70" d="100"/>
        </p:scale>
        <p:origin x="2189" y="-115"/>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A15B2C2-C2E8-443C-8BCD-D41CAE0ED780}" type="datetimeFigureOut">
              <a:rPr kumimoji="1" lang="ja-JP" altLang="en-US" smtClean="0"/>
              <a:t>2022/5/26</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7873ED3B-0596-4534-9716-11E4B25DEC5F}" type="slidenum">
              <a:rPr kumimoji="1" lang="ja-JP" altLang="en-US" smtClean="0"/>
              <a:t>‹#›</a:t>
            </a:fld>
            <a:endParaRPr kumimoji="1" lang="ja-JP" altLang="en-US"/>
          </a:p>
        </p:txBody>
      </p:sp>
    </p:spTree>
    <p:extLst>
      <p:ext uri="{BB962C8B-B14F-4D97-AF65-F5344CB8AC3E}">
        <p14:creationId xmlns:p14="http://schemas.microsoft.com/office/powerpoint/2010/main" val="4271844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873ED3B-0596-4534-9716-11E4B25DEC5F}" type="slidenum">
              <a:rPr kumimoji="1" lang="ja-JP" altLang="en-US" smtClean="0"/>
              <a:t>3</a:t>
            </a:fld>
            <a:endParaRPr kumimoji="1" lang="ja-JP" altLang="en-US"/>
          </a:p>
        </p:txBody>
      </p:sp>
    </p:spTree>
    <p:extLst>
      <p:ext uri="{BB962C8B-B14F-4D97-AF65-F5344CB8AC3E}">
        <p14:creationId xmlns:p14="http://schemas.microsoft.com/office/powerpoint/2010/main" val="43758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43727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9708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7624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71786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58988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05767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ADCD86-E825-4363-A214-7DECC058391E}" type="datetimeFigureOut">
              <a:rPr kumimoji="1" lang="ja-JP" altLang="en-US" smtClean="0"/>
              <a:t>2022/5/26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38045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CADCD86-E825-4363-A214-7DECC058391E}" type="datetimeFigureOut">
              <a:rPr kumimoji="1" lang="ja-JP" altLang="en-US" smtClean="0"/>
              <a:t>2022/5/26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68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DCD86-E825-4363-A214-7DECC058391E}" type="datetimeFigureOut">
              <a:rPr kumimoji="1" lang="ja-JP" altLang="en-US" smtClean="0"/>
              <a:t>2022/5/26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22611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4328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03313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CADCD86-E825-4363-A214-7DECC058391E}" type="datetimeFigureOut">
              <a:rPr kumimoji="1" lang="ja-JP" altLang="en-US" smtClean="0"/>
              <a:t>2022/5/26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651542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107274" y="1308384"/>
              <a:ext cx="5564747" cy="37290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293614"/>
              <a:ext cx="765397"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開催</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概要</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p:cNvSpPr txBox="1"/>
            <p:nvPr/>
          </p:nvSpPr>
          <p:spPr>
            <a:xfrm>
              <a:off x="1196521" y="1330032"/>
              <a:ext cx="5383490" cy="431982"/>
            </a:xfrm>
            <a:prstGeom prst="rect">
              <a:avLst/>
            </a:prstGeom>
            <a:noFill/>
            <a:ln>
              <a:noFill/>
            </a:ln>
          </p:spPr>
          <p:txBody>
            <a:bodyPr wrap="square" rtlCol="0">
              <a:noAutofit/>
            </a:bodyPr>
            <a:lstStyle/>
            <a:p>
              <a:pPr lvl="0">
                <a:defRPr/>
              </a:pPr>
              <a:r>
                <a:rPr kumimoji="1" lang="ja-JP" altLang="en-US" sz="1600" b="1" dirty="0">
                  <a:latin typeface="メイリオ" panose="020B0604030504040204" pitchFamily="50" charset="-128"/>
                  <a:ea typeface="メイリオ" panose="020B0604030504040204" pitchFamily="50" charset="-128"/>
                </a:rPr>
                <a:t>本項目では、チェックリストを記入する前に、イベントの情報をご登録ください。</a:t>
              </a:r>
              <a:endParaRPr kumimoji="1" lang="en-US" altLang="ja-JP" sz="1600" b="1" dirty="0">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800" b="1" dirty="0">
                  <a:latin typeface="メイリオ" panose="020B0604030504040204" pitchFamily="50" charset="-128"/>
                  <a:ea typeface="メイリオ" panose="020B0604030504040204" pitchFamily="50" charset="-128"/>
                </a:rPr>
                <a:t>　 イベント開催時の</a:t>
              </a: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 name="テキスト ボックス 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39" name="正方形/長方形 38"/>
          <p:cNvSpPr/>
          <p:nvPr/>
        </p:nvSpPr>
        <p:spPr>
          <a:xfrm>
            <a:off x="129073" y="2020797"/>
            <a:ext cx="6608092" cy="712584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41" name="グループ化 40"/>
          <p:cNvGrpSpPr/>
          <p:nvPr/>
        </p:nvGrpSpPr>
        <p:grpSpPr>
          <a:xfrm>
            <a:off x="172600" y="2846243"/>
            <a:ext cx="6466338" cy="712465"/>
            <a:chOff x="205684" y="2047413"/>
            <a:chExt cx="6466338" cy="899642"/>
          </a:xfrm>
        </p:grpSpPr>
        <p:sp>
          <p:nvSpPr>
            <p:cNvPr id="49" name="角丸四角形 48"/>
            <p:cNvSpPr/>
            <p:nvPr/>
          </p:nvSpPr>
          <p:spPr>
            <a:xfrm>
              <a:off x="205684" y="2047413"/>
              <a:ext cx="1355488" cy="884040"/>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開催日時</a:t>
              </a:r>
            </a:p>
          </p:txBody>
        </p:sp>
        <p:sp>
          <p:nvSpPr>
            <p:cNvPr id="50" name="角丸四角形 49"/>
            <p:cNvSpPr/>
            <p:nvPr/>
          </p:nvSpPr>
          <p:spPr>
            <a:xfrm>
              <a:off x="1686504" y="2066001"/>
              <a:ext cx="4985518" cy="881054"/>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58" name="グループ化 57"/>
            <p:cNvGrpSpPr/>
            <p:nvPr/>
          </p:nvGrpSpPr>
          <p:grpSpPr>
            <a:xfrm>
              <a:off x="1605772" y="2212014"/>
              <a:ext cx="5008063" cy="388636"/>
              <a:chOff x="1605772" y="2178561"/>
              <a:chExt cx="5008063" cy="388636"/>
            </a:xfrm>
          </p:grpSpPr>
          <p:sp>
            <p:nvSpPr>
              <p:cNvPr id="59" name="テキスト ボックス 58"/>
              <p:cNvSpPr txBox="1"/>
              <p:nvPr/>
            </p:nvSpPr>
            <p:spPr>
              <a:xfrm>
                <a:off x="1605772" y="2178562"/>
                <a:ext cx="811601" cy="29751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令和</a:t>
                </a:r>
                <a:endParaRPr kumimoji="1" lang="en-US" altLang="ja-JP" sz="1600" b="1" dirty="0">
                  <a:latin typeface="メイリオ" panose="020B0604030504040204" pitchFamily="50" charset="-128"/>
                  <a:ea typeface="メイリオ" panose="020B0604030504040204" pitchFamily="50" charset="-128"/>
                </a:endParaRPr>
              </a:p>
            </p:txBody>
          </p:sp>
          <p:sp>
            <p:nvSpPr>
              <p:cNvPr id="62" name="テキスト ボックス 61"/>
              <p:cNvSpPr txBox="1"/>
              <p:nvPr/>
            </p:nvSpPr>
            <p:spPr>
              <a:xfrm>
                <a:off x="2205905" y="2178562"/>
                <a:ext cx="811601" cy="388635"/>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4</a:t>
                </a:r>
                <a:r>
                  <a:rPr kumimoji="1" lang="ja-JP" altLang="en-US" sz="1600" b="1" dirty="0">
                    <a:latin typeface="メイリオ" panose="020B0604030504040204" pitchFamily="50" charset="-128"/>
                    <a:ea typeface="メイリオ" panose="020B0604030504040204" pitchFamily="50" charset="-128"/>
                  </a:rPr>
                  <a:t>年</a:t>
                </a:r>
                <a:endParaRPr kumimoji="1" lang="en-US" altLang="ja-JP" sz="1600" b="1" dirty="0">
                  <a:latin typeface="メイリオ" panose="020B0604030504040204" pitchFamily="50" charset="-128"/>
                  <a:ea typeface="メイリオ" panose="020B0604030504040204" pitchFamily="50" charset="-128"/>
                </a:endParaRPr>
              </a:p>
            </p:txBody>
          </p:sp>
          <p:sp>
            <p:nvSpPr>
              <p:cNvPr id="63" name="テキスト ボックス 62"/>
              <p:cNvSpPr txBox="1"/>
              <p:nvPr/>
            </p:nvSpPr>
            <p:spPr>
              <a:xfrm>
                <a:off x="2826317" y="2178562"/>
                <a:ext cx="811601" cy="388635"/>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６月</a:t>
                </a:r>
                <a:endParaRPr kumimoji="1" lang="en-US" altLang="ja-JP" sz="1600" b="1" dirty="0">
                  <a:latin typeface="メイリオ" panose="020B0604030504040204" pitchFamily="50" charset="-128"/>
                  <a:ea typeface="メイリオ" panose="020B0604030504040204" pitchFamily="50" charset="-128"/>
                </a:endParaRPr>
              </a:p>
            </p:txBody>
          </p:sp>
          <p:sp>
            <p:nvSpPr>
              <p:cNvPr id="67" name="テキスト ボックス 66"/>
              <p:cNvSpPr txBox="1"/>
              <p:nvPr/>
            </p:nvSpPr>
            <p:spPr>
              <a:xfrm>
                <a:off x="3361541" y="2178562"/>
                <a:ext cx="811601" cy="388635"/>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５日</a:t>
                </a:r>
                <a:endParaRPr kumimoji="1" lang="en-US" altLang="ja-JP" sz="1600" b="1" dirty="0">
                  <a:latin typeface="メイリオ" panose="020B0604030504040204" pitchFamily="50" charset="-128"/>
                  <a:ea typeface="メイリオ" panose="020B0604030504040204" pitchFamily="50" charset="-128"/>
                </a:endParaRPr>
              </a:p>
            </p:txBody>
          </p:sp>
          <p:sp>
            <p:nvSpPr>
              <p:cNvPr id="69" name="テキスト ボックス 68"/>
              <p:cNvSpPr txBox="1"/>
              <p:nvPr/>
            </p:nvSpPr>
            <p:spPr>
              <a:xfrm>
                <a:off x="3890415" y="2178562"/>
                <a:ext cx="811601" cy="388635"/>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10</a:t>
                </a: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sp>
            <p:nvSpPr>
              <p:cNvPr id="75" name="テキスト ボックス 74"/>
              <p:cNvSpPr txBox="1"/>
              <p:nvPr/>
            </p:nvSpPr>
            <p:spPr>
              <a:xfrm>
                <a:off x="4431989" y="2178562"/>
                <a:ext cx="805675" cy="388635"/>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　</a:t>
                </a:r>
                <a:endParaRPr kumimoji="1" lang="en-US" altLang="ja-JP" sz="1600" b="1" dirty="0">
                  <a:latin typeface="メイリオ" panose="020B0604030504040204" pitchFamily="50" charset="-128"/>
                  <a:ea typeface="メイリオ" panose="020B0604030504040204" pitchFamily="50" charset="-128"/>
                </a:endParaRPr>
              </a:p>
            </p:txBody>
          </p:sp>
          <p:sp>
            <p:nvSpPr>
              <p:cNvPr id="76" name="テキスト ボックス 75"/>
              <p:cNvSpPr txBox="1"/>
              <p:nvPr/>
            </p:nvSpPr>
            <p:spPr>
              <a:xfrm>
                <a:off x="5409043" y="2178561"/>
                <a:ext cx="1204792" cy="388635"/>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30</a:t>
                </a:r>
                <a:r>
                  <a:rPr kumimoji="1" lang="ja-JP" altLang="en-US" sz="1600" b="1" dirty="0">
                    <a:latin typeface="メイリオ" panose="020B0604030504040204" pitchFamily="50" charset="-128"/>
                    <a:ea typeface="メイリオ" panose="020B0604030504040204" pitchFamily="50" charset="-128"/>
                  </a:rPr>
                  <a:t>分</a:t>
                </a:r>
                <a:endParaRPr kumimoji="1" lang="en-US" altLang="ja-JP" sz="1600" b="1" dirty="0">
                  <a:latin typeface="メイリオ" panose="020B0604030504040204" pitchFamily="50" charset="-128"/>
                  <a:ea typeface="メイリオ" panose="020B0604030504040204" pitchFamily="50" charset="-128"/>
                </a:endParaRPr>
              </a:p>
            </p:txBody>
          </p:sp>
          <p:sp>
            <p:nvSpPr>
              <p:cNvPr id="79" name="テキスト ボックス 78"/>
              <p:cNvSpPr txBox="1"/>
              <p:nvPr/>
            </p:nvSpPr>
            <p:spPr>
              <a:xfrm>
                <a:off x="5032970" y="2178562"/>
                <a:ext cx="811601" cy="388635"/>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16</a:t>
                </a: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grpSp>
      </p:grpSp>
      <p:grpSp>
        <p:nvGrpSpPr>
          <p:cNvPr id="109" name="グループ化 108"/>
          <p:cNvGrpSpPr/>
          <p:nvPr/>
        </p:nvGrpSpPr>
        <p:grpSpPr>
          <a:xfrm>
            <a:off x="180208" y="2014735"/>
            <a:ext cx="6508953" cy="802590"/>
            <a:chOff x="205683" y="6601509"/>
            <a:chExt cx="6508953" cy="802590"/>
          </a:xfrm>
        </p:grpSpPr>
        <p:grpSp>
          <p:nvGrpSpPr>
            <p:cNvPr id="110" name="グループ化 109"/>
            <p:cNvGrpSpPr/>
            <p:nvPr/>
          </p:nvGrpSpPr>
          <p:grpSpPr>
            <a:xfrm>
              <a:off x="205683" y="6601509"/>
              <a:ext cx="6458043" cy="777995"/>
              <a:chOff x="185556" y="3407741"/>
              <a:chExt cx="6458043" cy="881474"/>
            </a:xfrm>
          </p:grpSpPr>
          <p:sp>
            <p:nvSpPr>
              <p:cNvPr id="114" name="角丸四角形 113"/>
              <p:cNvSpPr/>
              <p:nvPr/>
            </p:nvSpPr>
            <p:spPr>
              <a:xfrm>
                <a:off x="185556" y="3407741"/>
                <a:ext cx="1355487" cy="881474"/>
              </a:xfrm>
              <a:prstGeom prst="roundRect">
                <a:avLst>
                  <a:gd name="adj" fmla="val 99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出演者・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チーム等</a:t>
                </a:r>
              </a:p>
            </p:txBody>
          </p:sp>
          <p:sp>
            <p:nvSpPr>
              <p:cNvPr id="115" name="角丸四角形 114"/>
              <p:cNvSpPr/>
              <p:nvPr/>
            </p:nvSpPr>
            <p:spPr>
              <a:xfrm>
                <a:off x="1658081" y="3410725"/>
                <a:ext cx="4985518" cy="484822"/>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別表参照</a:t>
                </a:r>
              </a:p>
            </p:txBody>
          </p:sp>
        </p:grpSp>
        <p:grpSp>
          <p:nvGrpSpPr>
            <p:cNvPr id="111" name="グループ化 110"/>
            <p:cNvGrpSpPr/>
            <p:nvPr/>
          </p:nvGrpSpPr>
          <p:grpSpPr>
            <a:xfrm>
              <a:off x="1612081" y="7046678"/>
              <a:ext cx="5102555" cy="357421"/>
              <a:chOff x="1620376" y="7388670"/>
              <a:chExt cx="5102555" cy="385375"/>
            </a:xfrm>
          </p:grpSpPr>
          <p:sp>
            <p:nvSpPr>
              <p:cNvPr id="112" name="角丸四角形 111"/>
              <p:cNvSpPr/>
              <p:nvPr/>
            </p:nvSpPr>
            <p:spPr>
              <a:xfrm>
                <a:off x="1686503" y="7388670"/>
                <a:ext cx="4985518" cy="38537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100"/>
              </a:p>
            </p:txBody>
          </p:sp>
          <p:sp>
            <p:nvSpPr>
              <p:cNvPr id="113" name="テキスト ボックス 112"/>
              <p:cNvSpPr txBox="1"/>
              <p:nvPr/>
            </p:nvSpPr>
            <p:spPr>
              <a:xfrm>
                <a:off x="1620376" y="7451234"/>
                <a:ext cx="5102555" cy="320786"/>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（多数のため収まらない場合　→　別途、一覧を公表ください。）</a:t>
                </a:r>
                <a:endParaRPr kumimoji="1" lang="en-US" altLang="ja-JP" sz="1200" b="1" dirty="0">
                  <a:latin typeface="メイリオ" panose="020B0604030504040204" pitchFamily="50" charset="-128"/>
                  <a:ea typeface="メイリオ" panose="020B0604030504040204" pitchFamily="50" charset="-128"/>
                </a:endParaRPr>
              </a:p>
            </p:txBody>
          </p:sp>
        </p:grpSp>
      </p:grpSp>
      <p:grpSp>
        <p:nvGrpSpPr>
          <p:cNvPr id="116" name="グループ化 115"/>
          <p:cNvGrpSpPr/>
          <p:nvPr/>
        </p:nvGrpSpPr>
        <p:grpSpPr>
          <a:xfrm>
            <a:off x="166000" y="4511393"/>
            <a:ext cx="6458043" cy="472553"/>
            <a:chOff x="185556" y="3407740"/>
            <a:chExt cx="6458043" cy="579526"/>
          </a:xfrm>
        </p:grpSpPr>
        <p:sp>
          <p:nvSpPr>
            <p:cNvPr id="117" name="角丸四角形 11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p>
          </p:txBody>
        </p:sp>
        <p:sp>
          <p:nvSpPr>
            <p:cNvPr id="118" name="角丸四角形 11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（一社）石川県水泳協会</a:t>
              </a:r>
            </a:p>
          </p:txBody>
        </p:sp>
      </p:grpSp>
      <p:grpSp>
        <p:nvGrpSpPr>
          <p:cNvPr id="119" name="グループ化 118"/>
          <p:cNvGrpSpPr/>
          <p:nvPr/>
        </p:nvGrpSpPr>
        <p:grpSpPr>
          <a:xfrm>
            <a:off x="166000" y="5034886"/>
            <a:ext cx="6458043" cy="479642"/>
            <a:chOff x="185556" y="3410727"/>
            <a:chExt cx="6458043" cy="588220"/>
          </a:xfrm>
        </p:grpSpPr>
        <p:sp>
          <p:nvSpPr>
            <p:cNvPr id="120" name="角丸四角形 119"/>
            <p:cNvSpPr/>
            <p:nvPr/>
          </p:nvSpPr>
          <p:spPr>
            <a:xfrm>
              <a:off x="185556" y="3419421"/>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所在地</a:t>
              </a:r>
            </a:p>
          </p:txBody>
        </p:sp>
        <p:sp>
          <p:nvSpPr>
            <p:cNvPr id="121" name="角丸四角形 120"/>
            <p:cNvSpPr/>
            <p:nvPr/>
          </p:nvSpPr>
          <p:spPr>
            <a:xfrm>
              <a:off x="1658081" y="3410727"/>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石川県白山市白峰ハ</a:t>
              </a:r>
              <a:r>
                <a:rPr kumimoji="1" lang="en-US" altLang="ja-JP" sz="1350" dirty="0">
                  <a:solidFill>
                    <a:schemeClr val="tx1"/>
                  </a:solidFill>
                  <a:latin typeface="メイリオ" panose="020B0604030504040204" pitchFamily="50" charset="-128"/>
                  <a:ea typeface="メイリオ" panose="020B0604030504040204" pitchFamily="50" charset="-128"/>
                </a:rPr>
                <a:t>111</a:t>
              </a:r>
              <a:endParaRPr kumimoji="1" lang="ja-JP" altLang="en-US" sz="1350" dirty="0">
                <a:solidFill>
                  <a:schemeClr val="tx1"/>
                </a:solidFill>
                <a:latin typeface="メイリオ" panose="020B0604030504040204" pitchFamily="50" charset="-128"/>
                <a:ea typeface="メイリオ" panose="020B0604030504040204" pitchFamily="50" charset="-128"/>
              </a:endParaRPr>
            </a:p>
          </p:txBody>
        </p:sp>
      </p:grpSp>
      <p:grpSp>
        <p:nvGrpSpPr>
          <p:cNvPr id="125" name="グループ化 124"/>
          <p:cNvGrpSpPr/>
          <p:nvPr/>
        </p:nvGrpSpPr>
        <p:grpSpPr>
          <a:xfrm>
            <a:off x="166000" y="5549220"/>
            <a:ext cx="6472251" cy="479636"/>
            <a:chOff x="205683" y="9242158"/>
            <a:chExt cx="6472251" cy="559766"/>
          </a:xfrm>
        </p:grpSpPr>
        <p:grpSp>
          <p:nvGrpSpPr>
            <p:cNvPr id="126" name="グループ化 125"/>
            <p:cNvGrpSpPr/>
            <p:nvPr/>
          </p:nvGrpSpPr>
          <p:grpSpPr>
            <a:xfrm>
              <a:off x="205683" y="9242158"/>
              <a:ext cx="6472251" cy="559766"/>
              <a:chOff x="185556" y="3399051"/>
              <a:chExt cx="6472251" cy="588215"/>
            </a:xfrm>
          </p:grpSpPr>
          <p:sp>
            <p:nvSpPr>
              <p:cNvPr id="130" name="角丸四角形 12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連絡先</a:t>
                </a:r>
              </a:p>
            </p:txBody>
          </p:sp>
          <p:sp>
            <p:nvSpPr>
              <p:cNvPr id="131" name="角丸四角形 130"/>
              <p:cNvSpPr/>
              <p:nvPr/>
            </p:nvSpPr>
            <p:spPr>
              <a:xfrm>
                <a:off x="1658081" y="3399051"/>
                <a:ext cx="2218806"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en-US" altLang="ja-JP" sz="1350" dirty="0">
                  <a:solidFill>
                    <a:schemeClr val="tx1"/>
                  </a:solidFill>
                  <a:latin typeface="メイリオ" panose="020B0604030504040204" pitchFamily="50" charset="-128"/>
                  <a:ea typeface="メイリオ" panose="020B0604030504040204" pitchFamily="50" charset="-128"/>
                </a:endParaRPr>
              </a:p>
              <a:p>
                <a:pPr algn="ctr"/>
                <a:r>
                  <a:rPr kumimoji="1" lang="en-US" altLang="ja-JP" sz="1350" dirty="0">
                    <a:solidFill>
                      <a:schemeClr val="tx1"/>
                    </a:solidFill>
                    <a:latin typeface="メイリオ" panose="020B0604030504040204" pitchFamily="50" charset="-128"/>
                    <a:ea typeface="メイリオ" panose="020B0604030504040204" pitchFamily="50" charset="-128"/>
                  </a:rPr>
                  <a:t>076-214-6645</a:t>
                </a:r>
                <a:endParaRPr kumimoji="1" lang="ja-JP" altLang="en-US" sz="1350" dirty="0">
                  <a:solidFill>
                    <a:schemeClr val="tx1"/>
                  </a:solidFill>
                  <a:latin typeface="メイリオ" panose="020B0604030504040204" pitchFamily="50" charset="-128"/>
                  <a:ea typeface="メイリオ" panose="020B0604030504040204" pitchFamily="50" charset="-128"/>
                </a:endParaRPr>
              </a:p>
            </p:txBody>
          </p:sp>
          <p:sp>
            <p:nvSpPr>
              <p:cNvPr id="88" name="角丸四角形 87"/>
              <p:cNvSpPr/>
              <p:nvPr/>
            </p:nvSpPr>
            <p:spPr>
              <a:xfrm>
                <a:off x="3892445" y="3413354"/>
                <a:ext cx="2765362" cy="562231"/>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en-US" altLang="ja-JP" sz="1350" dirty="0">
                  <a:solidFill>
                    <a:schemeClr val="tx1"/>
                  </a:solidFill>
                  <a:latin typeface="メイリオ" panose="020B0604030504040204" pitchFamily="50" charset="-128"/>
                  <a:ea typeface="メイリオ" panose="020B0604030504040204" pitchFamily="50" charset="-128"/>
                </a:endParaRPr>
              </a:p>
              <a:p>
                <a:pPr algn="ctr"/>
                <a:r>
                  <a:rPr kumimoji="1" lang="en-US" altLang="ja-JP" sz="1350" dirty="0">
                    <a:solidFill>
                      <a:schemeClr val="tx1"/>
                    </a:solidFill>
                    <a:latin typeface="メイリオ" panose="020B0604030504040204" pitchFamily="50" charset="-128"/>
                    <a:ea typeface="メイリオ" panose="020B0604030504040204" pitchFamily="50" charset="-128"/>
                  </a:rPr>
                  <a:t>ishikawaswim@kind.ocn.ne.jp</a:t>
                </a:r>
                <a:endParaRPr kumimoji="1" lang="ja-JP" altLang="en-US" sz="1350" dirty="0">
                  <a:solidFill>
                    <a:schemeClr val="tx1"/>
                  </a:solidFill>
                  <a:latin typeface="メイリオ" panose="020B0604030504040204" pitchFamily="50" charset="-128"/>
                  <a:ea typeface="メイリオ" panose="020B0604030504040204" pitchFamily="50" charset="-128"/>
                </a:endParaRPr>
              </a:p>
            </p:txBody>
          </p:sp>
        </p:grpSp>
        <p:sp>
          <p:nvSpPr>
            <p:cNvPr id="128" name="テキスト ボックス 127"/>
            <p:cNvSpPr txBox="1"/>
            <p:nvPr/>
          </p:nvSpPr>
          <p:spPr>
            <a:xfrm>
              <a:off x="1534563" y="9250425"/>
              <a:ext cx="1225428"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（電話番号）</a:t>
              </a:r>
              <a:endParaRPr kumimoji="1" lang="en-US" altLang="ja-JP" sz="1200" b="1" dirty="0">
                <a:latin typeface="メイリオ" panose="020B0604030504040204" pitchFamily="50" charset="-128"/>
                <a:ea typeface="メイリオ" panose="020B0604030504040204" pitchFamily="50" charset="-128"/>
              </a:endParaRPr>
            </a:p>
          </p:txBody>
        </p:sp>
        <p:sp>
          <p:nvSpPr>
            <p:cNvPr id="129" name="テキスト ボックス 128"/>
            <p:cNvSpPr txBox="1"/>
            <p:nvPr/>
          </p:nvSpPr>
          <p:spPr>
            <a:xfrm>
              <a:off x="3892204" y="9251487"/>
              <a:ext cx="1561171"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（メールアドレス）</a:t>
              </a:r>
              <a:endParaRPr kumimoji="1" lang="en-US" altLang="ja-JP" sz="1200" b="1" dirty="0">
                <a:latin typeface="メイリオ" panose="020B0604030504040204" pitchFamily="50" charset="-128"/>
                <a:ea typeface="メイリオ" panose="020B0604030504040204" pitchFamily="50" charset="-128"/>
              </a:endParaRPr>
            </a:p>
          </p:txBody>
        </p:sp>
      </p:grpSp>
      <p:sp>
        <p:nvSpPr>
          <p:cNvPr id="137" name="テキスト ボックス 136"/>
          <p:cNvSpPr txBox="1"/>
          <p:nvPr/>
        </p:nvSpPr>
        <p:spPr>
          <a:xfrm>
            <a:off x="6296381" y="9560204"/>
            <a:ext cx="538525" cy="338554"/>
          </a:xfrm>
          <a:prstGeom prst="rect">
            <a:avLst/>
          </a:prstGeom>
          <a:noFill/>
          <a:ln>
            <a:noFill/>
          </a:ln>
        </p:spPr>
        <p:txBody>
          <a:bodyPr wrap="square" rtlCol="0" anchor="ctr">
            <a:spAutoFit/>
          </a:bodyPr>
          <a:lstStyle/>
          <a:p>
            <a:pPr algn="ctr"/>
            <a:r>
              <a:rPr kumimoji="1" lang="en-US" altLang="ja-JP" sz="1600" b="1" dirty="0">
                <a:latin typeface="メイリオ" panose="020B0604030504040204" pitchFamily="50" charset="-128"/>
                <a:ea typeface="メイリオ" panose="020B0604030504040204" pitchFamily="50" charset="-128"/>
              </a:rPr>
              <a:t>1</a:t>
            </a:r>
          </a:p>
        </p:txBody>
      </p:sp>
      <p:sp>
        <p:nvSpPr>
          <p:cNvPr id="4" name="正方形/長方形 3"/>
          <p:cNvSpPr/>
          <p:nvPr/>
        </p:nvSpPr>
        <p:spPr>
          <a:xfrm>
            <a:off x="0" y="9265316"/>
            <a:ext cx="6972301" cy="646331"/>
          </a:xfrm>
          <a:prstGeom prst="rect">
            <a:avLst/>
          </a:prstGeom>
        </p:spPr>
        <p:txBody>
          <a:bodyPr wrap="square">
            <a:spAutoFit/>
          </a:bodyPr>
          <a:lstStyle/>
          <a:p>
            <a:pPr marL="446088" indent="-446088"/>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）大声の定義を「観客等が、通常よりも大きな声量で、反復・継続的に声を発すること」とし、これを積極的に推奨する又は必要な対策を十分に施さないイベントは「大声あり」に該当することと整理する。</a:t>
            </a:r>
          </a:p>
        </p:txBody>
      </p:sp>
      <p:grpSp>
        <p:nvGrpSpPr>
          <p:cNvPr id="10" name="グループ化 9"/>
          <p:cNvGrpSpPr/>
          <p:nvPr/>
        </p:nvGrpSpPr>
        <p:grpSpPr>
          <a:xfrm>
            <a:off x="200868" y="8398358"/>
            <a:ext cx="6450346" cy="679093"/>
            <a:chOff x="200868" y="8237717"/>
            <a:chExt cx="6450346" cy="679093"/>
          </a:xfrm>
        </p:grpSpPr>
        <p:grpSp>
          <p:nvGrpSpPr>
            <p:cNvPr id="84" name="グループ化 83"/>
            <p:cNvGrpSpPr/>
            <p:nvPr/>
          </p:nvGrpSpPr>
          <p:grpSpPr>
            <a:xfrm>
              <a:off x="200868" y="8237717"/>
              <a:ext cx="6450346" cy="679093"/>
              <a:chOff x="205084" y="9076583"/>
              <a:chExt cx="6450346" cy="580586"/>
            </a:xfrm>
          </p:grpSpPr>
          <p:sp>
            <p:nvSpPr>
              <p:cNvPr id="138" name="角丸四角形 137"/>
              <p:cNvSpPr/>
              <p:nvPr/>
            </p:nvSpPr>
            <p:spPr>
              <a:xfrm>
                <a:off x="205084" y="9077929"/>
                <a:ext cx="1355487" cy="579240"/>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その他</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特記事項</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39" name="角丸四角形 138"/>
              <p:cNvSpPr/>
              <p:nvPr/>
            </p:nvSpPr>
            <p:spPr>
              <a:xfrm>
                <a:off x="1669912" y="9076583"/>
                <a:ext cx="4985518" cy="576256"/>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kumimoji="1" lang="ja-JP" altLang="en-US" sz="1100" dirty="0">
                  <a:solidFill>
                    <a:schemeClr val="tx1"/>
                  </a:solidFill>
                </a:endParaRPr>
              </a:p>
            </p:txBody>
          </p:sp>
        </p:grpSp>
        <p:sp>
          <p:nvSpPr>
            <p:cNvPr id="5" name="正方形/長方形 4"/>
            <p:cNvSpPr/>
            <p:nvPr/>
          </p:nvSpPr>
          <p:spPr>
            <a:xfrm>
              <a:off x="3097688" y="8423689"/>
              <a:ext cx="1768675" cy="276999"/>
            </a:xfrm>
            <a:prstGeom prst="rect">
              <a:avLst/>
            </a:prstGeom>
          </p:spPr>
          <p:txBody>
            <a:bodyPr wrap="square">
              <a:spAutoFit/>
            </a:bodyPr>
            <a:lstStyle/>
            <a:p>
              <a:r>
                <a:rPr kumimoji="1" lang="ja-JP" altLang="en-US" sz="1200" dirty="0">
                  <a:latin typeface="メイリオ" panose="020B0604030504040204" pitchFamily="50" charset="-128"/>
                  <a:ea typeface="メイリオ" panose="020B0604030504040204" pitchFamily="50" charset="-128"/>
                </a:rPr>
                <a:t>声援の禁止等の対策</a:t>
              </a:r>
            </a:p>
          </p:txBody>
        </p:sp>
      </p:grpSp>
      <p:grpSp>
        <p:nvGrpSpPr>
          <p:cNvPr id="142" name="グループ化 141"/>
          <p:cNvGrpSpPr/>
          <p:nvPr/>
        </p:nvGrpSpPr>
        <p:grpSpPr>
          <a:xfrm>
            <a:off x="172600" y="1558388"/>
            <a:ext cx="6512800" cy="409533"/>
            <a:chOff x="185556" y="3407740"/>
            <a:chExt cx="6592795" cy="579526"/>
          </a:xfrm>
        </p:grpSpPr>
        <p:sp>
          <p:nvSpPr>
            <p:cNvPr id="144" name="角丸四角形 143"/>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050" b="1" dirty="0">
                  <a:solidFill>
                    <a:schemeClr val="tx1"/>
                  </a:solidFill>
                  <a:latin typeface="メイリオ" panose="020B0604030504040204" pitchFamily="50" charset="-128"/>
                  <a:ea typeface="メイリオ" panose="020B0604030504040204" pitchFamily="50" charset="-128"/>
                </a:rPr>
                <a:t>イベント名</a:t>
              </a:r>
            </a:p>
          </p:txBody>
        </p:sp>
        <p:sp>
          <p:nvSpPr>
            <p:cNvPr id="145" name="角丸四角形 144"/>
            <p:cNvSpPr/>
            <p:nvPr/>
          </p:nvSpPr>
          <p:spPr>
            <a:xfrm>
              <a:off x="1658081" y="3410726"/>
              <a:ext cx="5120270"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第</a:t>
              </a:r>
              <a:r>
                <a:rPr lang="en-US" altLang="ja-JP" sz="1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21</a:t>
              </a:r>
              <a:r>
                <a:rPr lang="ja-JP" altLang="en-US" sz="1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回</a:t>
              </a:r>
              <a:r>
                <a:rPr lang="ja-JP" altLang="ja-JP" sz="1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石川県</a:t>
              </a:r>
              <a:r>
                <a:rPr lang="ja-JP" altLang="en-US" sz="1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学生選手権</a:t>
              </a:r>
              <a:r>
                <a:rPr lang="ja-JP" altLang="ja-JP" sz="1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水泳競技大会</a:t>
              </a:r>
              <a:endParaRPr lang="en-US" altLang="ja-JP" sz="1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r>
                <a:rPr kumimoji="1" lang="ja-JP" altLang="en-US" sz="1000" dirty="0">
                  <a:solidFill>
                    <a:schemeClr val="tx1"/>
                  </a:solidFill>
                  <a:latin typeface="メイリオ" panose="020B0604030504040204" pitchFamily="50" charset="-128"/>
                  <a:ea typeface="メイリオ" panose="020B0604030504040204" pitchFamily="50" charset="-128"/>
                </a:rPr>
                <a:t>～金沢オープン～</a:t>
              </a:r>
            </a:p>
          </p:txBody>
        </p:sp>
      </p:grpSp>
      <p:sp>
        <p:nvSpPr>
          <p:cNvPr id="147" name="テキスト ボックス 146"/>
          <p:cNvSpPr txBox="1"/>
          <p:nvPr/>
        </p:nvSpPr>
        <p:spPr>
          <a:xfrm>
            <a:off x="1553916" y="3258510"/>
            <a:ext cx="5585461"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（複数回開催の場合 → 別途、開催する日時の一覧を公表ください。）</a:t>
            </a:r>
            <a:endParaRPr kumimoji="1" lang="en-US" altLang="ja-JP" sz="1200" b="1" dirty="0">
              <a:latin typeface="メイリオ" panose="020B0604030504040204" pitchFamily="50" charset="-128"/>
              <a:ea typeface="メイリオ" panose="020B0604030504040204" pitchFamily="50" charset="-128"/>
            </a:endParaRPr>
          </a:p>
        </p:txBody>
      </p:sp>
      <p:grpSp>
        <p:nvGrpSpPr>
          <p:cNvPr id="148" name="グループ化 147"/>
          <p:cNvGrpSpPr/>
          <p:nvPr/>
        </p:nvGrpSpPr>
        <p:grpSpPr>
          <a:xfrm>
            <a:off x="172600" y="3599321"/>
            <a:ext cx="6458043" cy="409533"/>
            <a:chOff x="185556" y="3407740"/>
            <a:chExt cx="6458043" cy="579526"/>
          </a:xfrm>
        </p:grpSpPr>
        <p:sp>
          <p:nvSpPr>
            <p:cNvPr id="149" name="角丸四角形 148"/>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開催会場</a:t>
              </a:r>
            </a:p>
          </p:txBody>
        </p:sp>
        <p:sp>
          <p:nvSpPr>
            <p:cNvPr id="150" name="角丸四角形 149"/>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金沢プール</a:t>
              </a:r>
              <a:endParaRPr kumimoji="1" lang="en-US" altLang="ja-JP" sz="1350" dirty="0">
                <a:solidFill>
                  <a:schemeClr val="tx1"/>
                </a:solidFill>
                <a:latin typeface="メイリオ" panose="020B0604030504040204" pitchFamily="50" charset="-128"/>
                <a:ea typeface="メイリオ" panose="020B0604030504040204" pitchFamily="50" charset="-128"/>
              </a:endParaRPr>
            </a:p>
          </p:txBody>
        </p:sp>
      </p:grpSp>
      <p:grpSp>
        <p:nvGrpSpPr>
          <p:cNvPr id="151" name="グループ化 150"/>
          <p:cNvGrpSpPr/>
          <p:nvPr/>
        </p:nvGrpSpPr>
        <p:grpSpPr>
          <a:xfrm>
            <a:off x="172600" y="4040576"/>
            <a:ext cx="6458043" cy="418152"/>
            <a:chOff x="185556" y="3407740"/>
            <a:chExt cx="6458043" cy="579526"/>
          </a:xfrm>
        </p:grpSpPr>
        <p:sp>
          <p:nvSpPr>
            <p:cNvPr id="152" name="角丸四角形 151"/>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会場所在地</a:t>
              </a:r>
            </a:p>
          </p:txBody>
        </p:sp>
        <p:sp>
          <p:nvSpPr>
            <p:cNvPr id="153" name="角丸四角形 152"/>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石川県金沢市磯部町ハ</a:t>
              </a:r>
              <a:r>
                <a:rPr kumimoji="1" lang="en-US" altLang="ja-JP" sz="1350" dirty="0">
                  <a:solidFill>
                    <a:schemeClr val="tx1"/>
                  </a:solidFill>
                  <a:latin typeface="メイリオ" panose="020B0604030504040204" pitchFamily="50" charset="-128"/>
                  <a:ea typeface="メイリオ" panose="020B0604030504040204" pitchFamily="50" charset="-128"/>
                </a:rPr>
                <a:t>55</a:t>
              </a:r>
              <a:r>
                <a:rPr kumimoji="1" lang="ja-JP" altLang="en-US" sz="1350" dirty="0">
                  <a:solidFill>
                    <a:schemeClr val="tx1"/>
                  </a:solidFill>
                  <a:latin typeface="メイリオ" panose="020B0604030504040204" pitchFamily="50" charset="-128"/>
                  <a:ea typeface="メイリオ" panose="020B0604030504040204" pitchFamily="50" charset="-128"/>
                </a:rPr>
                <a:t>番地</a:t>
              </a:r>
            </a:p>
          </p:txBody>
        </p:sp>
      </p:grpSp>
      <p:grpSp>
        <p:nvGrpSpPr>
          <p:cNvPr id="154" name="グループ化 153"/>
          <p:cNvGrpSpPr/>
          <p:nvPr/>
        </p:nvGrpSpPr>
        <p:grpSpPr>
          <a:xfrm>
            <a:off x="168641" y="6069711"/>
            <a:ext cx="6716572" cy="1358263"/>
            <a:chOff x="205683" y="4670524"/>
            <a:chExt cx="6716572" cy="1358263"/>
          </a:xfrm>
        </p:grpSpPr>
        <p:sp>
          <p:nvSpPr>
            <p:cNvPr id="155" name="角丸四角形 154"/>
            <p:cNvSpPr/>
            <p:nvPr/>
          </p:nvSpPr>
          <p:spPr>
            <a:xfrm>
              <a:off x="205683" y="4686473"/>
              <a:ext cx="1355487" cy="1342314"/>
            </a:xfrm>
            <a:prstGeom prst="roundRect">
              <a:avLst>
                <a:gd name="adj" fmla="val 836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収容率</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（上限）</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56" name="角丸四角形 155"/>
            <p:cNvSpPr/>
            <p:nvPr/>
          </p:nvSpPr>
          <p:spPr>
            <a:xfrm>
              <a:off x="1674261" y="4670524"/>
              <a:ext cx="4985518" cy="1339679"/>
            </a:xfrm>
            <a:prstGeom prst="roundRect">
              <a:avLst>
                <a:gd name="adj" fmla="val 70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sp>
          <p:nvSpPr>
            <p:cNvPr id="157" name="テキスト ボックス 156"/>
            <p:cNvSpPr txBox="1"/>
            <p:nvPr/>
          </p:nvSpPr>
          <p:spPr>
            <a:xfrm>
              <a:off x="2224215" y="4753683"/>
              <a:ext cx="1546354" cy="502702"/>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100%</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（大声なし）</a:t>
              </a:r>
              <a:endParaRPr kumimoji="1" lang="en-US" altLang="ja-JP" sz="1600" b="1" dirty="0">
                <a:latin typeface="メイリオ" panose="020B0604030504040204" pitchFamily="50" charset="-128"/>
                <a:ea typeface="メイリオ" panose="020B0604030504040204" pitchFamily="50" charset="-128"/>
              </a:endParaRPr>
            </a:p>
          </p:txBody>
        </p:sp>
        <p:sp>
          <p:nvSpPr>
            <p:cNvPr id="158" name="テキスト ボックス 157"/>
            <p:cNvSpPr txBox="1"/>
            <p:nvPr/>
          </p:nvSpPr>
          <p:spPr>
            <a:xfrm>
              <a:off x="4400752" y="4744476"/>
              <a:ext cx="2188573"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人と人とが触れ合わない程度の間隔</a:t>
              </a:r>
            </a:p>
          </p:txBody>
        </p:sp>
        <p:sp>
          <p:nvSpPr>
            <p:cNvPr id="159" name="正方形/長方形 158"/>
            <p:cNvSpPr/>
            <p:nvPr/>
          </p:nvSpPr>
          <p:spPr>
            <a:xfrm>
              <a:off x="3999492" y="4861621"/>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0" name="正方形/長方形 159"/>
            <p:cNvSpPr/>
            <p:nvPr/>
          </p:nvSpPr>
          <p:spPr>
            <a:xfrm>
              <a:off x="1859277" y="482558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 name="直線コネクタ 160"/>
            <p:cNvCxnSpPr>
              <a:cxnSpLocks/>
              <a:stCxn id="156" idx="3"/>
              <a:endCxn id="156" idx="1"/>
            </p:cNvCxnSpPr>
            <p:nvPr/>
          </p:nvCxnSpPr>
          <p:spPr>
            <a:xfrm flipH="1">
              <a:off x="1674261" y="5340364"/>
              <a:ext cx="4985518"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62" name="テキスト ボックス 161"/>
            <p:cNvSpPr txBox="1"/>
            <p:nvPr/>
          </p:nvSpPr>
          <p:spPr>
            <a:xfrm>
              <a:off x="2235346" y="5449986"/>
              <a:ext cx="1546354" cy="512961"/>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50%</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（大声あり）</a:t>
              </a:r>
              <a:endParaRPr kumimoji="1" lang="en-US" altLang="ja-JP" sz="1600" b="1" dirty="0">
                <a:latin typeface="メイリオ" panose="020B0604030504040204" pitchFamily="50" charset="-128"/>
                <a:ea typeface="メイリオ" panose="020B0604030504040204" pitchFamily="50" charset="-128"/>
              </a:endParaRPr>
            </a:p>
          </p:txBody>
        </p:sp>
        <p:sp>
          <p:nvSpPr>
            <p:cNvPr id="163" name="正方形/長方形 162"/>
            <p:cNvSpPr/>
            <p:nvPr/>
          </p:nvSpPr>
          <p:spPr>
            <a:xfrm>
              <a:off x="1859277" y="5549898"/>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テキスト ボックス 163"/>
            <p:cNvSpPr txBox="1"/>
            <p:nvPr/>
          </p:nvSpPr>
          <p:spPr>
            <a:xfrm>
              <a:off x="4125036" y="5426404"/>
              <a:ext cx="2797219"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十分な人と人との間隔</a:t>
              </a:r>
            </a:p>
            <a:p>
              <a:pPr algn="ctr">
                <a:lnSpc>
                  <a:spcPts val="1600"/>
                </a:lnSpc>
              </a:pPr>
              <a:r>
                <a:rPr kumimoji="1" lang="ja-JP" altLang="en-US" sz="1400" b="1" dirty="0">
                  <a:latin typeface="メイリオ" panose="020B0604030504040204" pitchFamily="50" charset="-128"/>
                  <a:ea typeface="メイリオ" panose="020B0604030504040204" pitchFamily="50" charset="-128"/>
                </a:rPr>
                <a:t>（できるだけ２ｍ、最低１ｍ）</a:t>
              </a:r>
            </a:p>
          </p:txBody>
        </p:sp>
        <p:sp>
          <p:nvSpPr>
            <p:cNvPr id="165" name="正方形/長方形 164"/>
            <p:cNvSpPr/>
            <p:nvPr/>
          </p:nvSpPr>
          <p:spPr>
            <a:xfrm>
              <a:off x="4007850" y="5539189"/>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7" name="テキスト ボックス 166"/>
          <p:cNvSpPr txBox="1"/>
          <p:nvPr/>
        </p:nvSpPr>
        <p:spPr>
          <a:xfrm>
            <a:off x="3260612" y="6789923"/>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sp>
        <p:nvSpPr>
          <p:cNvPr id="166" name="テキスト ボックス 165"/>
          <p:cNvSpPr txBox="1"/>
          <p:nvPr/>
        </p:nvSpPr>
        <p:spPr>
          <a:xfrm>
            <a:off x="3254736" y="6101300"/>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cxnSp>
        <p:nvCxnSpPr>
          <p:cNvPr id="172" name="直線コネクタ 171"/>
          <p:cNvCxnSpPr/>
          <p:nvPr/>
        </p:nvCxnSpPr>
        <p:spPr>
          <a:xfrm>
            <a:off x="3872889" y="6077550"/>
            <a:ext cx="1127" cy="1330692"/>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3" name="テキスト ボックス 172"/>
          <p:cNvSpPr txBox="1"/>
          <p:nvPr/>
        </p:nvSpPr>
        <p:spPr>
          <a:xfrm>
            <a:off x="5080656" y="7382477"/>
            <a:ext cx="666072" cy="297517"/>
          </a:xfrm>
          <a:prstGeom prst="rect">
            <a:avLst/>
          </a:prstGeom>
          <a:noFill/>
          <a:ln>
            <a:noFill/>
          </a:ln>
        </p:spPr>
        <p:txBody>
          <a:bodyPr wrap="square" rtlCol="0">
            <a:spAutoFit/>
          </a:bodyPr>
          <a:lstStyle/>
          <a:p>
            <a:pPr>
              <a:lnSpc>
                <a:spcPts val="1600"/>
              </a:lnSpc>
            </a:pPr>
            <a:r>
              <a:rPr kumimoji="1" lang="ja-JP" altLang="en-US" sz="1200" b="1" dirty="0" err="1">
                <a:latin typeface="メイリオ" panose="020B0604030504040204" pitchFamily="50" charset="-128"/>
                <a:ea typeface="メイリオ" panose="020B0604030504040204" pitchFamily="50" charset="-128"/>
              </a:rPr>
              <a:t>ー</a:t>
            </a:r>
            <a:endParaRPr kumimoji="1" lang="en-US" altLang="ja-JP" sz="1200" b="1" dirty="0">
              <a:latin typeface="メイリオ" panose="020B0604030504040204" pitchFamily="50" charset="-128"/>
              <a:ea typeface="メイリオ" panose="020B0604030504040204" pitchFamily="50" charset="-128"/>
            </a:endParaRPr>
          </a:p>
        </p:txBody>
      </p:sp>
      <p:grpSp>
        <p:nvGrpSpPr>
          <p:cNvPr id="12" name="グループ化 11"/>
          <p:cNvGrpSpPr/>
          <p:nvPr/>
        </p:nvGrpSpPr>
        <p:grpSpPr>
          <a:xfrm>
            <a:off x="200868" y="7491295"/>
            <a:ext cx="6458043" cy="440256"/>
            <a:chOff x="180208" y="7267678"/>
            <a:chExt cx="6458043" cy="440256"/>
          </a:xfrm>
        </p:grpSpPr>
        <p:grpSp>
          <p:nvGrpSpPr>
            <p:cNvPr id="169" name="グループ化 168"/>
            <p:cNvGrpSpPr/>
            <p:nvPr/>
          </p:nvGrpSpPr>
          <p:grpSpPr>
            <a:xfrm>
              <a:off x="180208" y="7267678"/>
              <a:ext cx="6458043" cy="440256"/>
              <a:chOff x="185556" y="3407740"/>
              <a:chExt cx="6458043" cy="596262"/>
            </a:xfrm>
          </p:grpSpPr>
          <p:sp>
            <p:nvSpPr>
              <p:cNvPr id="170" name="角丸四角形 16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収容人数</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71" name="角丸四角形 170"/>
              <p:cNvSpPr/>
              <p:nvPr/>
            </p:nvSpPr>
            <p:spPr>
              <a:xfrm>
                <a:off x="1658081" y="3427462"/>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4" name="テキスト ボックス 173"/>
            <p:cNvSpPr txBox="1"/>
            <p:nvPr/>
          </p:nvSpPr>
          <p:spPr>
            <a:xfrm>
              <a:off x="3432703" y="7374552"/>
              <a:ext cx="1347494" cy="297517"/>
            </a:xfrm>
            <a:prstGeom prst="rect">
              <a:avLst/>
            </a:prstGeom>
            <a:noFill/>
            <a:ln>
              <a:noFill/>
            </a:ln>
          </p:spPr>
          <p:txBody>
            <a:bodyPr wrap="square" rtlCol="0">
              <a:spAutoFit/>
            </a:bodyPr>
            <a:lstStyle/>
            <a:p>
              <a:pPr>
                <a:lnSpc>
                  <a:spcPts val="1600"/>
                </a:lnSpc>
              </a:pPr>
              <a:r>
                <a:rPr kumimoji="1" lang="en-US" altLang="ja-JP" sz="1200" b="1" dirty="0">
                  <a:latin typeface="メイリオ" panose="020B0604030504040204" pitchFamily="50" charset="-128"/>
                  <a:ea typeface="メイリオ" panose="020B0604030504040204" pitchFamily="50" charset="-128"/>
                </a:rPr>
                <a:t>2,113</a:t>
              </a:r>
              <a:r>
                <a:rPr kumimoji="1" lang="ja-JP" altLang="en-US" sz="1200" b="1" dirty="0">
                  <a:latin typeface="メイリオ" panose="020B0604030504040204" pitchFamily="50" charset="-128"/>
                  <a:ea typeface="メイリオ" panose="020B0604030504040204" pitchFamily="50" charset="-128"/>
                </a:rPr>
                <a:t>人</a:t>
              </a:r>
              <a:endParaRPr kumimoji="1" lang="en-US" altLang="ja-JP" sz="1200" b="1" dirty="0">
                <a:latin typeface="メイリオ" panose="020B0604030504040204" pitchFamily="50" charset="-128"/>
                <a:ea typeface="メイリオ" panose="020B0604030504040204" pitchFamily="50" charset="-128"/>
              </a:endParaRPr>
            </a:p>
          </p:txBody>
        </p:sp>
      </p:grpSp>
      <p:grpSp>
        <p:nvGrpSpPr>
          <p:cNvPr id="11" name="グループ化 10"/>
          <p:cNvGrpSpPr/>
          <p:nvPr/>
        </p:nvGrpSpPr>
        <p:grpSpPr>
          <a:xfrm>
            <a:off x="193171" y="7949553"/>
            <a:ext cx="6458043" cy="421416"/>
            <a:chOff x="193171" y="7714774"/>
            <a:chExt cx="6458043" cy="421416"/>
          </a:xfrm>
        </p:grpSpPr>
        <p:grpSp>
          <p:nvGrpSpPr>
            <p:cNvPr id="122" name="グループ化 121"/>
            <p:cNvGrpSpPr/>
            <p:nvPr/>
          </p:nvGrpSpPr>
          <p:grpSpPr>
            <a:xfrm>
              <a:off x="193171" y="7714774"/>
              <a:ext cx="6458043" cy="421416"/>
              <a:chOff x="185556" y="3407740"/>
              <a:chExt cx="6458043" cy="579526"/>
            </a:xfrm>
          </p:grpSpPr>
          <p:sp>
            <p:nvSpPr>
              <p:cNvPr id="123" name="角丸四角形 122"/>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参加人数</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24" name="角丸四角形 123"/>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5" name="テキスト ボックス 174"/>
            <p:cNvSpPr txBox="1"/>
            <p:nvPr/>
          </p:nvSpPr>
          <p:spPr>
            <a:xfrm>
              <a:off x="2790389" y="7753408"/>
              <a:ext cx="1347494"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参加者　</a:t>
              </a:r>
              <a:r>
                <a:rPr kumimoji="1" lang="en-US" altLang="ja-JP" sz="1200" b="1" dirty="0">
                  <a:latin typeface="メイリオ" panose="020B0604030504040204" pitchFamily="50" charset="-128"/>
                  <a:ea typeface="メイリオ" panose="020B0604030504040204" pitchFamily="50" charset="-128"/>
                </a:rPr>
                <a:t>356</a:t>
              </a:r>
              <a:r>
                <a:rPr kumimoji="1" lang="ja-JP" altLang="en-US" sz="1200" b="1" dirty="0">
                  <a:latin typeface="メイリオ" panose="020B0604030504040204" pitchFamily="50" charset="-128"/>
                  <a:ea typeface="メイリオ" panose="020B0604030504040204" pitchFamily="50" charset="-128"/>
                </a:rPr>
                <a:t>人</a:t>
              </a:r>
              <a:endParaRPr kumimoji="1" lang="en-US" altLang="ja-JP" sz="1200" b="1" dirty="0">
                <a:latin typeface="メイリオ" panose="020B0604030504040204" pitchFamily="50" charset="-128"/>
                <a:ea typeface="メイリオ" panose="020B0604030504040204" pitchFamily="50" charset="-128"/>
              </a:endParaRPr>
            </a:p>
          </p:txBody>
        </p:sp>
      </p:grpSp>
      <p:sp>
        <p:nvSpPr>
          <p:cNvPr id="90" name="テキスト ボックス 89">
            <a:extLst>
              <a:ext uri="{FF2B5EF4-FFF2-40B4-BE49-F238E27FC236}">
                <a16:creationId xmlns:a16="http://schemas.microsoft.com/office/drawing/2014/main" id="{7FC1DA97-FEAC-462E-81B7-7BA3B66F8162}"/>
              </a:ext>
            </a:extLst>
          </p:cNvPr>
          <p:cNvSpPr txBox="1"/>
          <p:nvPr/>
        </p:nvSpPr>
        <p:spPr>
          <a:xfrm>
            <a:off x="3930171" y="6284121"/>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91" name="テキスト ボックス 90">
            <a:extLst>
              <a:ext uri="{FF2B5EF4-FFF2-40B4-BE49-F238E27FC236}">
                <a16:creationId xmlns:a16="http://schemas.microsoft.com/office/drawing/2014/main" id="{59EAA1E8-577F-42F9-8AD3-04094BD9D4E1}"/>
              </a:ext>
            </a:extLst>
          </p:cNvPr>
          <p:cNvSpPr txBox="1"/>
          <p:nvPr/>
        </p:nvSpPr>
        <p:spPr>
          <a:xfrm>
            <a:off x="3941755" y="6955969"/>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92" name="テキスト ボックス 91">
            <a:extLst>
              <a:ext uri="{FF2B5EF4-FFF2-40B4-BE49-F238E27FC236}">
                <a16:creationId xmlns:a16="http://schemas.microsoft.com/office/drawing/2014/main" id="{976F7B9A-1ED1-4EBF-AC73-4B46E604B589}"/>
              </a:ext>
            </a:extLst>
          </p:cNvPr>
          <p:cNvSpPr txBox="1"/>
          <p:nvPr/>
        </p:nvSpPr>
        <p:spPr>
          <a:xfrm>
            <a:off x="4110502" y="7984427"/>
            <a:ext cx="1347494"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役員　</a:t>
            </a:r>
            <a:r>
              <a:rPr kumimoji="1" lang="en-US" altLang="ja-JP" sz="1200" b="1" dirty="0">
                <a:latin typeface="メイリオ" panose="020B0604030504040204" pitchFamily="50" charset="-128"/>
                <a:ea typeface="メイリオ" panose="020B0604030504040204" pitchFamily="50" charset="-128"/>
              </a:rPr>
              <a:t>60</a:t>
            </a:r>
            <a:r>
              <a:rPr kumimoji="1" lang="ja-JP" altLang="en-US" sz="1200" b="1" dirty="0">
                <a:latin typeface="メイリオ" panose="020B0604030504040204" pitchFamily="50" charset="-128"/>
                <a:ea typeface="メイリオ" panose="020B0604030504040204" pitchFamily="50" charset="-128"/>
              </a:rPr>
              <a:t>人</a:t>
            </a:r>
            <a:endParaRPr kumimoji="1" lang="en-US" altLang="ja-JP" sz="12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98198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24955" y="2391881"/>
            <a:ext cx="6608092" cy="74830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21" name="テキスト ボックス 20"/>
            <p:cNvSpPr txBox="1"/>
            <p:nvPr/>
          </p:nvSpPr>
          <p:spPr>
            <a:xfrm>
              <a:off x="1439939" y="1409381"/>
              <a:ext cx="521790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a:latin typeface="メイリオ" panose="020B0604030504040204" pitchFamily="50" charset="-128"/>
                  <a:ea typeface="メイリオ" panose="020B0604030504040204" pitchFamily="50" charset="-128"/>
                </a:rPr>
                <a:t>人かつ収容率</a:t>
              </a:r>
              <a:r>
                <a:rPr kumimoji="1" lang="en-US" altLang="ja-JP" sz="1200" b="1" noProof="0" dirty="0">
                  <a:latin typeface="メイリオ" panose="020B0604030504040204" pitchFamily="50" charset="-128"/>
                  <a:ea typeface="メイリオ" panose="020B0604030504040204" pitchFamily="50" charset="-128"/>
                </a:rPr>
                <a:t>50%</a:t>
              </a:r>
              <a:r>
                <a:rPr kumimoji="1" lang="ja-JP" altLang="en-US" sz="12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p:cNvGrpSpPr/>
          <p:nvPr/>
        </p:nvGrpSpPr>
        <p:grpSpPr>
          <a:xfrm>
            <a:off x="290460" y="2484548"/>
            <a:ext cx="6387284" cy="2657587"/>
            <a:chOff x="290460" y="2339405"/>
            <a:chExt cx="6387284" cy="2657587"/>
          </a:xfrm>
        </p:grpSpPr>
        <p:sp>
          <p:nvSpPr>
            <p:cNvPr id="43" name="角丸四角形 42"/>
            <p:cNvSpPr/>
            <p:nvPr/>
          </p:nvSpPr>
          <p:spPr>
            <a:xfrm>
              <a:off x="1732166" y="2360157"/>
              <a:ext cx="4945578" cy="2628829"/>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2" name="角丸四角形 41"/>
            <p:cNvSpPr/>
            <p:nvPr/>
          </p:nvSpPr>
          <p:spPr>
            <a:xfrm>
              <a:off x="290460" y="2339405"/>
              <a:ext cx="1300216" cy="2657587"/>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①飛沫の抑制（マスク着用や大声を出さないこと）の徹底</a:t>
              </a:r>
            </a:p>
          </p:txBody>
        </p:sp>
        <p:sp>
          <p:nvSpPr>
            <p:cNvPr id="47" name="正方形/長方形 46"/>
            <p:cNvSpPr/>
            <p:nvPr/>
          </p:nvSpPr>
          <p:spPr>
            <a:xfrm>
              <a:off x="1901028" y="34275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8" name="テキスト ボックス 47"/>
            <p:cNvSpPr txBox="1"/>
            <p:nvPr/>
          </p:nvSpPr>
          <p:spPr>
            <a:xfrm>
              <a:off x="2290703" y="2386263"/>
              <a:ext cx="4281536" cy="1938992"/>
            </a:xfrm>
            <a:prstGeom prst="rect">
              <a:avLst/>
            </a:prstGeom>
            <a:noFill/>
            <a:ln>
              <a:noFill/>
            </a:ln>
          </p:spPr>
          <p:txBody>
            <a:bodyPr wrap="square" rtlCol="0" anchor="b">
              <a:spAutoFit/>
            </a:bodyPr>
            <a:lstStyle/>
            <a:p>
              <a:pPr lvl="0">
                <a:lnSpc>
                  <a:spcPts val="1600"/>
                </a:lnSpc>
                <a:defRPr/>
              </a:pP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大声なしの場合</a:t>
              </a:r>
              <a:r>
                <a:rPr kumimoji="1" lang="en-US" altLang="ja-JP" sz="1600" b="1" dirty="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a:latin typeface="メイリオ" panose="020B0604030504040204" pitchFamily="50" charset="-128"/>
                  <a:ea typeface="メイリオ" panose="020B0604030504040204" pitchFamily="50" charset="-128"/>
                </a:rPr>
                <a:t>飛沫が発生するおそれのある行為を抑制するため、適切なマスク（品質の確かな、できれば不織布）の正しい着用や大声（</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）を出さないことを周知・徹底し、そうした行為をする者がいた場合には、個別に注意、退場処分等の措置を講じる。</a:t>
              </a:r>
              <a:endParaRPr kumimoji="1" lang="en-US" altLang="ja-JP" sz="1600" b="1" dirty="0">
                <a:latin typeface="メイリオ" panose="020B0604030504040204" pitchFamily="50" charset="-128"/>
                <a:ea typeface="メイリオ" panose="020B0604030504040204" pitchFamily="50" charset="-128"/>
              </a:endParaRPr>
            </a:p>
            <a:p>
              <a:pPr marL="452438" lvl="0" indent="-452438">
                <a:lnSpc>
                  <a:spcPts val="1600"/>
                </a:lnSpc>
                <a:defRPr/>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）大声の定義を「観客等が、①通常よりも大きな声量で、②反復・継続的に声を発すること」とする。</a:t>
              </a:r>
            </a:p>
          </p:txBody>
        </p:sp>
      </p:grpSp>
      <p:grpSp>
        <p:nvGrpSpPr>
          <p:cNvPr id="51" name="グループ化 50"/>
          <p:cNvGrpSpPr/>
          <p:nvPr/>
        </p:nvGrpSpPr>
        <p:grpSpPr>
          <a:xfrm>
            <a:off x="297318" y="5173313"/>
            <a:ext cx="6387284" cy="1594184"/>
            <a:chOff x="290460" y="2456344"/>
            <a:chExt cx="6387284" cy="1594184"/>
          </a:xfrm>
        </p:grpSpPr>
        <p:sp>
          <p:nvSpPr>
            <p:cNvPr id="52" name="角丸四角形 51"/>
            <p:cNvSpPr/>
            <p:nvPr/>
          </p:nvSpPr>
          <p:spPr>
            <a:xfrm>
              <a:off x="1732166" y="2475832"/>
              <a:ext cx="4945578" cy="1574696"/>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3" name="角丸四角形 52"/>
            <p:cNvSpPr/>
            <p:nvPr/>
          </p:nvSpPr>
          <p:spPr>
            <a:xfrm>
              <a:off x="290460" y="2456344"/>
              <a:ext cx="1300216" cy="1591923"/>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②手洗、手指・施設消毒の徹底</a:t>
              </a:r>
            </a:p>
          </p:txBody>
        </p:sp>
        <p:sp>
          <p:nvSpPr>
            <p:cNvPr id="54" name="正方形/長方形 53"/>
            <p:cNvSpPr/>
            <p:nvPr/>
          </p:nvSpPr>
          <p:spPr>
            <a:xfrm>
              <a:off x="1901028" y="27106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5" name="テキスト ボックス 54"/>
            <p:cNvSpPr txBox="1"/>
            <p:nvPr/>
          </p:nvSpPr>
          <p:spPr>
            <a:xfrm>
              <a:off x="2303910" y="3415863"/>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主催者側による施設内（出入口、トイレ、共用部等）の定期的かつこまめな消毒の実施。</a:t>
              </a:r>
            </a:p>
          </p:txBody>
        </p:sp>
        <p:sp>
          <p:nvSpPr>
            <p:cNvPr id="56" name="テキスト ボックス 55"/>
            <p:cNvSpPr txBox="1"/>
            <p:nvPr/>
          </p:nvSpPr>
          <p:spPr>
            <a:xfrm>
              <a:off x="2347138" y="2647720"/>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こまめな手洗や手指消毒の徹底を促す（会場出入口等へのアルコール等の手指消毒液の設置や場内アナウンス等の実施。）。</a:t>
              </a:r>
            </a:p>
          </p:txBody>
        </p:sp>
        <p:sp>
          <p:nvSpPr>
            <p:cNvPr id="57" name="正方形/長方形 56"/>
            <p:cNvSpPr/>
            <p:nvPr/>
          </p:nvSpPr>
          <p:spPr>
            <a:xfrm>
              <a:off x="1900610" y="350751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grpSp>
        <p:nvGrpSpPr>
          <p:cNvPr id="61" name="グループ化 60"/>
          <p:cNvGrpSpPr/>
          <p:nvPr/>
        </p:nvGrpSpPr>
        <p:grpSpPr>
          <a:xfrm>
            <a:off x="290460" y="6827965"/>
            <a:ext cx="6387284" cy="888278"/>
            <a:chOff x="290460" y="2666472"/>
            <a:chExt cx="6387284" cy="888278"/>
          </a:xfrm>
        </p:grpSpPr>
        <p:sp>
          <p:nvSpPr>
            <p:cNvPr id="64" name="角丸四角形 63"/>
            <p:cNvSpPr/>
            <p:nvPr/>
          </p:nvSpPr>
          <p:spPr>
            <a:xfrm>
              <a:off x="1732166" y="2684150"/>
              <a:ext cx="4945578" cy="87060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5" name="角丸四角形 64"/>
            <p:cNvSpPr/>
            <p:nvPr/>
          </p:nvSpPr>
          <p:spPr>
            <a:xfrm>
              <a:off x="290460" y="2666472"/>
              <a:ext cx="1300216" cy="88520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③換気の徹底</a:t>
              </a:r>
            </a:p>
          </p:txBody>
        </p:sp>
        <p:sp>
          <p:nvSpPr>
            <p:cNvPr id="66" name="正方形/長方形 65"/>
            <p:cNvSpPr/>
            <p:nvPr/>
          </p:nvSpPr>
          <p:spPr>
            <a:xfrm>
              <a:off x="1901028" y="297486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8" name="テキスト ボックス 67"/>
            <p:cNvSpPr txBox="1"/>
            <p:nvPr/>
          </p:nvSpPr>
          <p:spPr>
            <a:xfrm>
              <a:off x="2310768" y="276037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法令を遵守した空調設備の設置による常時換気又はこまめな換気（１時間に２回以上・１回に５分間以上等）の徹底。</a:t>
              </a:r>
            </a:p>
          </p:txBody>
        </p:sp>
      </p:grpSp>
      <p:grpSp>
        <p:nvGrpSpPr>
          <p:cNvPr id="70" name="グループ化 69"/>
          <p:cNvGrpSpPr/>
          <p:nvPr/>
        </p:nvGrpSpPr>
        <p:grpSpPr>
          <a:xfrm>
            <a:off x="297318" y="7791256"/>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④来場者間の密集回避</a:t>
              </a:r>
            </a:p>
          </p:txBody>
        </p:sp>
        <p:sp>
          <p:nvSpPr>
            <p:cNvPr id="73" name="正方形/長方形 72"/>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57890" y="2481034"/>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入退場時の密集を回避するための措置（入場ゲートの増設や時間差入退場等）の実施。</a:t>
              </a:r>
            </a:p>
          </p:txBody>
        </p:sp>
        <p:sp>
          <p:nvSpPr>
            <p:cNvPr id="77" name="正方形/長方形 76"/>
            <p:cNvSpPr/>
            <p:nvPr/>
          </p:nvSpPr>
          <p:spPr>
            <a:xfrm>
              <a:off x="1894170" y="307829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686337"/>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3023890"/>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休憩時間や待合場所での密集も回避するための人員配置や動線確保等の体制構築。</a:t>
              </a:r>
            </a:p>
          </p:txBody>
        </p:sp>
        <p:sp>
          <p:nvSpPr>
            <p:cNvPr id="84" name="テキスト ボックス 83"/>
            <p:cNvSpPr txBox="1"/>
            <p:nvPr/>
          </p:nvSpPr>
          <p:spPr>
            <a:xfrm>
              <a:off x="2330100" y="3530581"/>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大声を伴わない場合には、人と人とが触れ合わない間隔、大声を伴う可能性のあるイベントは、前後左右の座席との身体的距離の確保</a:t>
              </a:r>
            </a:p>
          </p:txBody>
        </p:sp>
      </p:grpSp>
      <p:sp>
        <p:nvSpPr>
          <p:cNvPr id="86" name="テキスト ボックス 85"/>
          <p:cNvSpPr txBox="1"/>
          <p:nvPr/>
        </p:nvSpPr>
        <p:spPr>
          <a:xfrm>
            <a:off x="6308738"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２</a:t>
            </a:r>
            <a:endParaRPr kumimoji="1" lang="en-US" altLang="ja-JP" sz="1600" b="1" dirty="0">
              <a:latin typeface="メイリオ" panose="020B0604030504040204" pitchFamily="50" charset="-128"/>
              <a:ea typeface="メイリオ" panose="020B0604030504040204" pitchFamily="50" charset="-128"/>
            </a:endParaRPr>
          </a:p>
        </p:txBody>
      </p:sp>
      <p:sp>
        <p:nvSpPr>
          <p:cNvPr id="40" name="テキスト ボックス 39"/>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1" name="テキスト ボックス 40"/>
          <p:cNvSpPr txBox="1"/>
          <p:nvPr/>
        </p:nvSpPr>
        <p:spPr>
          <a:xfrm>
            <a:off x="2290703" y="4426244"/>
            <a:ext cx="4301601" cy="707886"/>
          </a:xfrm>
          <a:prstGeom prst="rect">
            <a:avLst/>
          </a:prstGeom>
          <a:noFill/>
          <a:ln>
            <a:noFill/>
          </a:ln>
        </p:spPr>
        <p:txBody>
          <a:bodyPr wrap="square" rtlCol="0" anchor="b">
            <a:spAutoFit/>
          </a:bodyPr>
          <a:lstStyle/>
          <a:p>
            <a:pPr lvl="0">
              <a:lnSpc>
                <a:spcPts val="1600"/>
              </a:lnSpc>
              <a:defRPr/>
            </a:pP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大声ありの場合</a:t>
            </a:r>
            <a:r>
              <a:rPr kumimoji="1" lang="en-US" altLang="ja-JP" sz="1600" b="1" dirty="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「大声なしの場合」の「大声」を「常時大声を出す行為」と読み替える。</a:t>
            </a:r>
            <a:endParaRPr kumimoji="1" lang="en-US" altLang="ja-JP" sz="1600" b="1" dirty="0">
              <a:latin typeface="メイリオ" panose="020B0604030504040204" pitchFamily="50" charset="-128"/>
              <a:ea typeface="メイリオ" panose="020B0604030504040204" pitchFamily="50" charset="-128"/>
            </a:endParaRPr>
          </a:p>
        </p:txBody>
      </p:sp>
      <p:cxnSp>
        <p:nvCxnSpPr>
          <p:cNvPr id="4" name="直線コネクタ 3"/>
          <p:cNvCxnSpPr/>
          <p:nvPr/>
        </p:nvCxnSpPr>
        <p:spPr>
          <a:xfrm>
            <a:off x="2364748" y="4426244"/>
            <a:ext cx="4106390" cy="0"/>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44" name="テキスト ボックス 43">
            <a:extLst>
              <a:ext uri="{FF2B5EF4-FFF2-40B4-BE49-F238E27FC236}">
                <a16:creationId xmlns:a16="http://schemas.microsoft.com/office/drawing/2014/main" id="{0EB74670-7372-40DB-92A9-146A26E1014D}"/>
              </a:ext>
            </a:extLst>
          </p:cNvPr>
          <p:cNvSpPr txBox="1"/>
          <p:nvPr/>
        </p:nvSpPr>
        <p:spPr>
          <a:xfrm>
            <a:off x="1863085" y="359932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5" name="テキスト ボックス 44">
            <a:extLst>
              <a:ext uri="{FF2B5EF4-FFF2-40B4-BE49-F238E27FC236}">
                <a16:creationId xmlns:a16="http://schemas.microsoft.com/office/drawing/2014/main" id="{FFC12CDE-F5CB-4242-A289-A219374B2649}"/>
              </a:ext>
            </a:extLst>
          </p:cNvPr>
          <p:cNvSpPr txBox="1"/>
          <p:nvPr/>
        </p:nvSpPr>
        <p:spPr>
          <a:xfrm>
            <a:off x="1863085" y="5458561"/>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6" name="テキスト ボックス 45">
            <a:extLst>
              <a:ext uri="{FF2B5EF4-FFF2-40B4-BE49-F238E27FC236}">
                <a16:creationId xmlns:a16="http://schemas.microsoft.com/office/drawing/2014/main" id="{8AC576F0-DF6B-466C-B429-EEF767B32FE6}"/>
              </a:ext>
            </a:extLst>
          </p:cNvPr>
          <p:cNvSpPr txBox="1"/>
          <p:nvPr/>
        </p:nvSpPr>
        <p:spPr>
          <a:xfrm>
            <a:off x="1872941" y="624989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9" name="テキスト ボックス 48">
            <a:extLst>
              <a:ext uri="{FF2B5EF4-FFF2-40B4-BE49-F238E27FC236}">
                <a16:creationId xmlns:a16="http://schemas.microsoft.com/office/drawing/2014/main" id="{3B6F0C1D-71BF-406E-98B5-7245B502C212}"/>
              </a:ext>
            </a:extLst>
          </p:cNvPr>
          <p:cNvSpPr txBox="1"/>
          <p:nvPr/>
        </p:nvSpPr>
        <p:spPr>
          <a:xfrm>
            <a:off x="1872941" y="7163279"/>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0" name="テキスト ボックス 49">
            <a:extLst>
              <a:ext uri="{FF2B5EF4-FFF2-40B4-BE49-F238E27FC236}">
                <a16:creationId xmlns:a16="http://schemas.microsoft.com/office/drawing/2014/main" id="{F89D6C92-B7E0-4449-9A6E-4895D731F95C}"/>
              </a:ext>
            </a:extLst>
          </p:cNvPr>
          <p:cNvSpPr txBox="1"/>
          <p:nvPr/>
        </p:nvSpPr>
        <p:spPr>
          <a:xfrm>
            <a:off x="1878113" y="804010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8" name="テキスト ボックス 57">
            <a:extLst>
              <a:ext uri="{FF2B5EF4-FFF2-40B4-BE49-F238E27FC236}">
                <a16:creationId xmlns:a16="http://schemas.microsoft.com/office/drawing/2014/main" id="{6F4BA875-0CAC-4409-89A9-4CC683272F6F}"/>
              </a:ext>
            </a:extLst>
          </p:cNvPr>
          <p:cNvSpPr txBox="1"/>
          <p:nvPr/>
        </p:nvSpPr>
        <p:spPr>
          <a:xfrm>
            <a:off x="1872941" y="8571934"/>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9" name="テキスト ボックス 58">
            <a:extLst>
              <a:ext uri="{FF2B5EF4-FFF2-40B4-BE49-F238E27FC236}">
                <a16:creationId xmlns:a16="http://schemas.microsoft.com/office/drawing/2014/main" id="{02CB49E8-D96B-4DF2-B6EB-20A055681908}"/>
              </a:ext>
            </a:extLst>
          </p:cNvPr>
          <p:cNvSpPr txBox="1"/>
          <p:nvPr/>
        </p:nvSpPr>
        <p:spPr>
          <a:xfrm>
            <a:off x="1856664" y="9171831"/>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31387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37312" y="2354810"/>
            <a:ext cx="6608092" cy="7109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21" name="テキスト ボックス 20"/>
            <p:cNvSpPr txBox="1"/>
            <p:nvPr/>
          </p:nvSpPr>
          <p:spPr>
            <a:xfrm>
              <a:off x="1453587" y="1409381"/>
              <a:ext cx="519011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a:latin typeface="メイリオ" panose="020B0604030504040204" pitchFamily="50" charset="-128"/>
                  <a:ea typeface="メイリオ" panose="020B0604030504040204" pitchFamily="50" charset="-128"/>
                </a:rPr>
                <a:t>人かつ収容率</a:t>
              </a:r>
              <a:r>
                <a:rPr kumimoji="1" lang="en-US" altLang="ja-JP" sz="1200" b="1" noProof="0" dirty="0">
                  <a:latin typeface="メイリオ" panose="020B0604030504040204" pitchFamily="50" charset="-128"/>
                  <a:ea typeface="メイリオ" panose="020B0604030504040204" pitchFamily="50" charset="-128"/>
                </a:rPr>
                <a:t>50%</a:t>
              </a:r>
              <a:r>
                <a:rPr kumimoji="1" lang="ja-JP" altLang="en-US" sz="12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0" name="グループ化 69"/>
          <p:cNvGrpSpPr/>
          <p:nvPr/>
        </p:nvGrpSpPr>
        <p:grpSpPr>
          <a:xfrm>
            <a:off x="297318" y="7329161"/>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⑦参加者の　把握・管理等</a:t>
              </a:r>
            </a:p>
          </p:txBody>
        </p:sp>
        <p:sp>
          <p:nvSpPr>
            <p:cNvPr id="73" name="正方形/長方形 72"/>
            <p:cNvSpPr/>
            <p:nvPr/>
          </p:nvSpPr>
          <p:spPr>
            <a:xfrm>
              <a:off x="1904005" y="390239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61285" y="3826231"/>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時差入退場の実施や直行・直帰の呼びかけ等イベント前後の感染防止の注意喚起。</a:t>
              </a:r>
            </a:p>
          </p:txBody>
        </p:sp>
        <p:sp>
          <p:nvSpPr>
            <p:cNvPr id="77" name="正方形/長方形 76"/>
            <p:cNvSpPr/>
            <p:nvPr/>
          </p:nvSpPr>
          <p:spPr>
            <a:xfrm>
              <a:off x="1892223" y="251783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14506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2421752"/>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チケット購入時又は入場時の連絡先確認やアプリ等を活用した参加者の把握。</a:t>
              </a:r>
            </a:p>
          </p:txBody>
        </p:sp>
        <p:sp>
          <p:nvSpPr>
            <p:cNvPr id="84" name="テキスト ボックス 83"/>
            <p:cNvSpPr txBox="1"/>
            <p:nvPr/>
          </p:nvSpPr>
          <p:spPr>
            <a:xfrm>
              <a:off x="2330100" y="3014944"/>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入場時の検温、有症状（発熱又は風邪等の症状）等を理由に入場できなかった際の払戻し措置等により、有症状者の入場を確実に防止。</a:t>
              </a:r>
            </a:p>
          </p:txBody>
        </p:sp>
      </p:grpSp>
      <p:grpSp>
        <p:nvGrpSpPr>
          <p:cNvPr id="45" name="グループ化 44"/>
          <p:cNvGrpSpPr/>
          <p:nvPr/>
        </p:nvGrpSpPr>
        <p:grpSpPr>
          <a:xfrm>
            <a:off x="297318" y="2626122"/>
            <a:ext cx="6387284" cy="2422082"/>
            <a:chOff x="290460" y="2339406"/>
            <a:chExt cx="6387284" cy="2422082"/>
          </a:xfrm>
        </p:grpSpPr>
        <p:sp>
          <p:nvSpPr>
            <p:cNvPr id="46" name="角丸四角形 45"/>
            <p:cNvSpPr/>
            <p:nvPr/>
          </p:nvSpPr>
          <p:spPr>
            <a:xfrm>
              <a:off x="1732166" y="2360158"/>
              <a:ext cx="4945578" cy="240133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9" name="角丸四角形 48"/>
            <p:cNvSpPr/>
            <p:nvPr/>
          </p:nvSpPr>
          <p:spPr>
            <a:xfrm>
              <a:off x="290460" y="2339406"/>
              <a:ext cx="1300216" cy="2422082"/>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⑤飲食の制限</a:t>
              </a:r>
            </a:p>
          </p:txBody>
        </p:sp>
        <p:sp>
          <p:nvSpPr>
            <p:cNvPr id="50" name="正方形/長方形 49"/>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8" name="テキスト ボックス 57"/>
            <p:cNvSpPr txBox="1"/>
            <p:nvPr/>
          </p:nvSpPr>
          <p:spPr>
            <a:xfrm>
              <a:off x="2357890" y="2488149"/>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飲食時の感染防止策（飲食店に求められる感染防止策等を踏まえた十分な対策）の徹底。</a:t>
              </a:r>
            </a:p>
          </p:txBody>
        </p:sp>
        <p:sp>
          <p:nvSpPr>
            <p:cNvPr id="62" name="正方形/長方形 61"/>
            <p:cNvSpPr/>
            <p:nvPr/>
          </p:nvSpPr>
          <p:spPr>
            <a:xfrm>
              <a:off x="1894170" y="2947633"/>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3" name="正方形/長方形 62"/>
            <p:cNvSpPr/>
            <p:nvPr/>
          </p:nvSpPr>
          <p:spPr>
            <a:xfrm>
              <a:off x="1900610" y="3493129"/>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7" name="テキスト ボックス 66"/>
            <p:cNvSpPr txBox="1"/>
            <p:nvPr/>
          </p:nvSpPr>
          <p:spPr>
            <a:xfrm>
              <a:off x="2373642" y="3299520"/>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長時間マスクを外す飲食は、隣席への飛沫感染のリスクを高めるため、可能な限り、飲食専用エリア以外（例：観客席等）は自粛。</a:t>
              </a:r>
            </a:p>
          </p:txBody>
        </p:sp>
        <p:sp>
          <p:nvSpPr>
            <p:cNvPr id="69" name="テキスト ボックス 68"/>
            <p:cNvSpPr txBox="1"/>
            <p:nvPr/>
          </p:nvSpPr>
          <p:spPr>
            <a:xfrm>
              <a:off x="2357890" y="2978666"/>
              <a:ext cx="4281536" cy="307777"/>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飲食中以外のマスク着用の推奨。</a:t>
              </a:r>
            </a:p>
          </p:txBody>
        </p:sp>
        <p:sp>
          <p:nvSpPr>
            <p:cNvPr id="76" name="正方形/長方形 75"/>
            <p:cNvSpPr/>
            <p:nvPr/>
          </p:nvSpPr>
          <p:spPr>
            <a:xfrm>
              <a:off x="1892223" y="415504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9" name="テキスト ボックス 78"/>
            <p:cNvSpPr txBox="1"/>
            <p:nvPr/>
          </p:nvSpPr>
          <p:spPr>
            <a:xfrm>
              <a:off x="2373642" y="3978804"/>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自治体等の要請に従った飲食・酒類提供の可否判断（提供する場合には飲酒に伴う大声等を防ぐ対策を検討。）。</a:t>
              </a:r>
            </a:p>
          </p:txBody>
        </p:sp>
      </p:grpSp>
      <p:grpSp>
        <p:nvGrpSpPr>
          <p:cNvPr id="94" name="グループ化 93"/>
          <p:cNvGrpSpPr/>
          <p:nvPr/>
        </p:nvGrpSpPr>
        <p:grpSpPr>
          <a:xfrm>
            <a:off x="273399" y="5123911"/>
            <a:ext cx="6411203" cy="2154038"/>
            <a:chOff x="290460" y="2313174"/>
            <a:chExt cx="6411203" cy="2154038"/>
          </a:xfrm>
        </p:grpSpPr>
        <p:sp>
          <p:nvSpPr>
            <p:cNvPr id="95" name="角丸四角形 94"/>
            <p:cNvSpPr/>
            <p:nvPr/>
          </p:nvSpPr>
          <p:spPr>
            <a:xfrm>
              <a:off x="1756085" y="2313174"/>
              <a:ext cx="4945578" cy="2139741"/>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6" name="角丸四角形 95"/>
            <p:cNvSpPr/>
            <p:nvPr/>
          </p:nvSpPr>
          <p:spPr>
            <a:xfrm>
              <a:off x="290460" y="2313174"/>
              <a:ext cx="1300216" cy="2130298"/>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⑥出演者等の感染対策</a:t>
              </a:r>
            </a:p>
          </p:txBody>
        </p:sp>
        <p:sp>
          <p:nvSpPr>
            <p:cNvPr id="97" name="正方形/長方形 96"/>
            <p:cNvSpPr/>
            <p:nvPr/>
          </p:nvSpPr>
          <p:spPr>
            <a:xfrm>
              <a:off x="1898062" y="257538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8" name="テキスト ボックス 97"/>
            <p:cNvSpPr txBox="1"/>
            <p:nvPr/>
          </p:nvSpPr>
          <p:spPr>
            <a:xfrm>
              <a:off x="2354019" y="2379836"/>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有症状者（発熱又は風邪等の症状を呈する者）は出演・練習を控えるなど日常から出演者やスタッフ等の健康管理を徹底する。</a:t>
              </a:r>
            </a:p>
          </p:txBody>
        </p:sp>
        <p:sp>
          <p:nvSpPr>
            <p:cNvPr id="99" name="正方形/長方形 98"/>
            <p:cNvSpPr/>
            <p:nvPr/>
          </p:nvSpPr>
          <p:spPr>
            <a:xfrm>
              <a:off x="1891622" y="322215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0" name="正方形/長方形 99"/>
            <p:cNvSpPr/>
            <p:nvPr/>
          </p:nvSpPr>
          <p:spPr>
            <a:xfrm>
              <a:off x="1898062" y="3870429"/>
              <a:ext cx="288000" cy="2884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1" name="テキスト ボックス 100"/>
            <p:cNvSpPr txBox="1"/>
            <p:nvPr/>
          </p:nvSpPr>
          <p:spPr>
            <a:xfrm>
              <a:off x="2337732" y="3062049"/>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練習時等、イベント開催前も含め、声を発出する出演者やスタッフ等の関係者間での感染リスクに対処する。</a:t>
              </a:r>
            </a:p>
          </p:txBody>
        </p:sp>
        <p:sp>
          <p:nvSpPr>
            <p:cNvPr id="102" name="テキスト ボックス 101"/>
            <p:cNvSpPr txBox="1"/>
            <p:nvPr/>
          </p:nvSpPr>
          <p:spPr>
            <a:xfrm>
              <a:off x="2337732" y="374906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出演者やスタッフ等と観客がイベント前後・休憩時間等に接触しないよう確実な措置を講じる（誘導スタッフ等必要な場合を除く。）。</a:t>
              </a:r>
            </a:p>
          </p:txBody>
        </p:sp>
      </p:grpSp>
      <p:sp>
        <p:nvSpPr>
          <p:cNvPr id="103" name="テキスト ボックス 102"/>
          <p:cNvSpPr txBox="1"/>
          <p:nvPr/>
        </p:nvSpPr>
        <p:spPr>
          <a:xfrm>
            <a:off x="6308737"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３</a:t>
            </a:r>
            <a:endParaRPr kumimoji="1" lang="en-US" altLang="ja-JP" sz="1600" b="1" dirty="0">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151128" y="9478145"/>
            <a:ext cx="6467366" cy="502702"/>
          </a:xfrm>
          <a:prstGeom prst="rect">
            <a:avLst/>
          </a:prstGeom>
          <a:noFill/>
          <a:ln>
            <a:noFill/>
          </a:ln>
        </p:spPr>
        <p:txBody>
          <a:bodyPr wrap="square" rtlCol="0" anchor="ctr">
            <a:spAutoFit/>
          </a:bodyPr>
          <a:lstStyle/>
          <a:p>
            <a:pPr>
              <a:lnSpc>
                <a:spcPts val="1600"/>
              </a:lnSpc>
            </a:pPr>
            <a:r>
              <a:rPr kumimoji="1" lang="ja-JP" altLang="en-US" sz="1400" b="1" dirty="0">
                <a:latin typeface="メイリオ" panose="020B0604030504040204" pitchFamily="50" charset="-128"/>
                <a:ea typeface="メイリオ" panose="020B0604030504040204" pitchFamily="50" charset="-128"/>
              </a:rPr>
              <a:t>上記に加え、各業界が定める業種別ガイドライン（該当する業種において策定されている場合）を遵守すること。</a:t>
            </a:r>
            <a:endParaRPr kumimoji="1" lang="en-US" altLang="ja-JP" sz="1400" b="1" dirty="0">
              <a:latin typeface="メイリオ" panose="020B0604030504040204" pitchFamily="50" charset="-128"/>
              <a:ea typeface="メイリオ" panose="020B0604030504040204" pitchFamily="50" charset="-128"/>
            </a:endParaRPr>
          </a:p>
        </p:txBody>
      </p:sp>
      <p:sp>
        <p:nvSpPr>
          <p:cNvPr id="44" name="テキスト ボックス 43">
            <a:extLst>
              <a:ext uri="{FF2B5EF4-FFF2-40B4-BE49-F238E27FC236}">
                <a16:creationId xmlns:a16="http://schemas.microsoft.com/office/drawing/2014/main" id="{8608F298-E4B0-4806-94A1-290D3D2B18BF}"/>
              </a:ext>
            </a:extLst>
          </p:cNvPr>
          <p:cNvSpPr txBox="1"/>
          <p:nvPr/>
        </p:nvSpPr>
        <p:spPr>
          <a:xfrm>
            <a:off x="1881657" y="2881900"/>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7" name="テキスト ボックス 46">
            <a:extLst>
              <a:ext uri="{FF2B5EF4-FFF2-40B4-BE49-F238E27FC236}">
                <a16:creationId xmlns:a16="http://schemas.microsoft.com/office/drawing/2014/main" id="{2CD55E3B-FB37-432F-AC61-D26EF4B4AD67}"/>
              </a:ext>
            </a:extLst>
          </p:cNvPr>
          <p:cNvSpPr txBox="1"/>
          <p:nvPr/>
        </p:nvSpPr>
        <p:spPr>
          <a:xfrm>
            <a:off x="1864554" y="3283882"/>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8" name="テキスト ボックス 47">
            <a:extLst>
              <a:ext uri="{FF2B5EF4-FFF2-40B4-BE49-F238E27FC236}">
                <a16:creationId xmlns:a16="http://schemas.microsoft.com/office/drawing/2014/main" id="{DBB632E2-A211-4DE3-A880-78055175AD29}"/>
              </a:ext>
            </a:extLst>
          </p:cNvPr>
          <p:cNvSpPr txBox="1"/>
          <p:nvPr/>
        </p:nvSpPr>
        <p:spPr>
          <a:xfrm>
            <a:off x="1872941" y="3810022"/>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1" name="テキスト ボックス 50">
            <a:extLst>
              <a:ext uri="{FF2B5EF4-FFF2-40B4-BE49-F238E27FC236}">
                <a16:creationId xmlns:a16="http://schemas.microsoft.com/office/drawing/2014/main" id="{247A620A-83E1-4DB2-8257-D65F756EC4CA}"/>
              </a:ext>
            </a:extLst>
          </p:cNvPr>
          <p:cNvSpPr txBox="1"/>
          <p:nvPr/>
        </p:nvSpPr>
        <p:spPr>
          <a:xfrm>
            <a:off x="1872941" y="4477889"/>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18802867-815F-4C76-981C-AB971B987966}"/>
              </a:ext>
            </a:extLst>
          </p:cNvPr>
          <p:cNvSpPr txBox="1"/>
          <p:nvPr/>
        </p:nvSpPr>
        <p:spPr>
          <a:xfrm>
            <a:off x="1838414" y="5413654"/>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3" name="テキスト ボックス 52">
            <a:extLst>
              <a:ext uri="{FF2B5EF4-FFF2-40B4-BE49-F238E27FC236}">
                <a16:creationId xmlns:a16="http://schemas.microsoft.com/office/drawing/2014/main" id="{9C105054-02FF-4DB7-95A6-D87150CDBD04}"/>
              </a:ext>
            </a:extLst>
          </p:cNvPr>
          <p:cNvSpPr txBox="1"/>
          <p:nvPr/>
        </p:nvSpPr>
        <p:spPr>
          <a:xfrm>
            <a:off x="1844397" y="606417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4" name="テキスト ボックス 53">
            <a:extLst>
              <a:ext uri="{FF2B5EF4-FFF2-40B4-BE49-F238E27FC236}">
                <a16:creationId xmlns:a16="http://schemas.microsoft.com/office/drawing/2014/main" id="{D37108A9-EB93-49A1-A7BA-4D7D413ED3E3}"/>
              </a:ext>
            </a:extLst>
          </p:cNvPr>
          <p:cNvSpPr txBox="1"/>
          <p:nvPr/>
        </p:nvSpPr>
        <p:spPr>
          <a:xfrm>
            <a:off x="1838414" y="6709572"/>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5" name="テキスト ボックス 54">
            <a:extLst>
              <a:ext uri="{FF2B5EF4-FFF2-40B4-BE49-F238E27FC236}">
                <a16:creationId xmlns:a16="http://schemas.microsoft.com/office/drawing/2014/main" id="{DA68CCB0-1446-4DEF-BA14-83E91345774F}"/>
              </a:ext>
            </a:extLst>
          </p:cNvPr>
          <p:cNvSpPr txBox="1"/>
          <p:nvPr/>
        </p:nvSpPr>
        <p:spPr>
          <a:xfrm>
            <a:off x="1864554" y="7547920"/>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6" name="テキスト ボックス 55">
            <a:extLst>
              <a:ext uri="{FF2B5EF4-FFF2-40B4-BE49-F238E27FC236}">
                <a16:creationId xmlns:a16="http://schemas.microsoft.com/office/drawing/2014/main" id="{51CF32D8-70E3-4483-B6A2-4295AC24D2A0}"/>
              </a:ext>
            </a:extLst>
          </p:cNvPr>
          <p:cNvSpPr txBox="1"/>
          <p:nvPr/>
        </p:nvSpPr>
        <p:spPr>
          <a:xfrm>
            <a:off x="1880277" y="8164347"/>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7" name="テキスト ボックス 56">
            <a:extLst>
              <a:ext uri="{FF2B5EF4-FFF2-40B4-BE49-F238E27FC236}">
                <a16:creationId xmlns:a16="http://schemas.microsoft.com/office/drawing/2014/main" id="{4D44DCB0-C4B0-40E3-88A1-7A726DC40B82}"/>
              </a:ext>
            </a:extLst>
          </p:cNvPr>
          <p:cNvSpPr txBox="1"/>
          <p:nvPr/>
        </p:nvSpPr>
        <p:spPr>
          <a:xfrm>
            <a:off x="1880277" y="8922944"/>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464029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3913</TotalTime>
  <Words>1113</Words>
  <Application>Microsoft Office PowerPoint</Application>
  <PresentationFormat>A4 210 x 297 mm</PresentationFormat>
  <Paragraphs>127</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寺井 大貴（新型インフル・国際感染症室）</dc:creator>
  <cp:lastModifiedBy>馬場 修一</cp:lastModifiedBy>
  <cp:revision>575</cp:revision>
  <cp:lastPrinted>2021-11-05T07:30:46Z</cp:lastPrinted>
  <dcterms:created xsi:type="dcterms:W3CDTF">2021-06-21T06:44:25Z</dcterms:created>
  <dcterms:modified xsi:type="dcterms:W3CDTF">2022-05-25T22:58:44Z</dcterms:modified>
</cp:coreProperties>
</file>