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
  </p:notesMasterIdLst>
  <p:sldIdLst>
    <p:sldId id="289" r:id="rId2"/>
    <p:sldId id="286" r:id="rId3"/>
    <p:sldId id="287" r:id="rId4"/>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内閣官房コロナ室" initials=" "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5A11"/>
    <a:srgbClr val="FDF3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55" autoAdjust="0"/>
    <p:restoredTop sz="96548" autoAdjust="0"/>
  </p:normalViewPr>
  <p:slideViewPr>
    <p:cSldViewPr snapToGrid="0">
      <p:cViewPr>
        <p:scale>
          <a:sx n="66" d="100"/>
          <a:sy n="66" d="100"/>
        </p:scale>
        <p:origin x="-1926" y="858"/>
      </p:cViewPr>
      <p:guideLst>
        <p:guide orient="horz" pos="3120"/>
        <p:guide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4A15B2C2-C2E8-443C-8BCD-D41CAE0ED780}" type="datetimeFigureOut">
              <a:rPr kumimoji="1" lang="ja-JP" altLang="en-US" smtClean="0"/>
              <a:t>2023/4/1</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7873ED3B-0596-4534-9716-11E4B25DEC5F}" type="slidenum">
              <a:rPr kumimoji="1" lang="ja-JP" altLang="en-US" smtClean="0"/>
              <a:t>‹#›</a:t>
            </a:fld>
            <a:endParaRPr kumimoji="1" lang="ja-JP" altLang="en-US"/>
          </a:p>
        </p:txBody>
      </p:sp>
    </p:spTree>
    <p:extLst>
      <p:ext uri="{BB962C8B-B14F-4D97-AF65-F5344CB8AC3E}">
        <p14:creationId xmlns:p14="http://schemas.microsoft.com/office/powerpoint/2010/main" val="427184417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873ED3B-0596-4534-9716-11E4B25DEC5F}" type="slidenum">
              <a:rPr kumimoji="1" lang="ja-JP" altLang="en-US" smtClean="0"/>
              <a:t>3</a:t>
            </a:fld>
            <a:endParaRPr kumimoji="1" lang="ja-JP" altLang="en-US"/>
          </a:p>
        </p:txBody>
      </p:sp>
    </p:spTree>
    <p:extLst>
      <p:ext uri="{BB962C8B-B14F-4D97-AF65-F5344CB8AC3E}">
        <p14:creationId xmlns:p14="http://schemas.microsoft.com/office/powerpoint/2010/main" val="43758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2023/4/1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437270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2023/4/1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997089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2023/4/1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976242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2023/4/1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717862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2023/4/1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589886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CADCD86-E825-4363-A214-7DECC058391E}" type="datetimeFigureOut">
              <a:rPr kumimoji="1" lang="ja-JP" altLang="en-US" smtClean="0"/>
              <a:t>2023/4/1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057674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CADCD86-E825-4363-A214-7DECC058391E}" type="datetimeFigureOut">
              <a:rPr kumimoji="1" lang="ja-JP" altLang="en-US" smtClean="0"/>
              <a:t>2023/4/1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380459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CADCD86-E825-4363-A214-7DECC058391E}" type="datetimeFigureOut">
              <a:rPr kumimoji="1" lang="ja-JP" altLang="en-US" smtClean="0"/>
              <a:t>2023/4/1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36800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ADCD86-E825-4363-A214-7DECC058391E}" type="datetimeFigureOut">
              <a:rPr kumimoji="1" lang="ja-JP" altLang="en-US" smtClean="0"/>
              <a:t>2023/4/1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226115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CADCD86-E825-4363-A214-7DECC058391E}" type="datetimeFigureOut">
              <a:rPr kumimoji="1" lang="ja-JP" altLang="en-US" smtClean="0"/>
              <a:t>2023/4/1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343282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CADCD86-E825-4363-A214-7DECC058391E}" type="datetimeFigureOut">
              <a:rPr kumimoji="1" lang="ja-JP" altLang="en-US" smtClean="0"/>
              <a:t>2023/4/1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033139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CADCD86-E825-4363-A214-7DECC058391E}" type="datetimeFigureOut">
              <a:rPr kumimoji="1" lang="ja-JP" altLang="en-US" smtClean="0"/>
              <a:t>2023/4/1</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6515423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グループ化 35"/>
          <p:cNvGrpSpPr/>
          <p:nvPr/>
        </p:nvGrpSpPr>
        <p:grpSpPr>
          <a:xfrm>
            <a:off x="127039" y="809094"/>
            <a:ext cx="6608092" cy="1425503"/>
            <a:chOff x="124955" y="1254625"/>
            <a:chExt cx="6608092" cy="915366"/>
          </a:xfrm>
        </p:grpSpPr>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5" name="角丸四角形 14"/>
            <p:cNvSpPr/>
            <p:nvPr/>
          </p:nvSpPr>
          <p:spPr>
            <a:xfrm>
              <a:off x="1107274" y="1308384"/>
              <a:ext cx="5564747" cy="37290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8" name="テキスト ボックス 17"/>
            <p:cNvSpPr txBox="1"/>
            <p:nvPr/>
          </p:nvSpPr>
          <p:spPr>
            <a:xfrm>
              <a:off x="233416" y="1293614"/>
              <a:ext cx="765397"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latin typeface="メイリオ" panose="020B0604030504040204" pitchFamily="50" charset="-128"/>
                  <a:ea typeface="メイリオ" panose="020B0604030504040204" pitchFamily="50" charset="-128"/>
                </a:rPr>
                <a:t>開催</a:t>
              </a:r>
              <a:endParaRPr kumimoji="1" lang="en-US" altLang="ja-JP" sz="1600" b="1" dirty="0">
                <a:solidFill>
                  <a:schemeClr val="bg1"/>
                </a:solidFill>
                <a:latin typeface="メイリオ" panose="020B0604030504040204" pitchFamily="50" charset="-128"/>
                <a:ea typeface="メイリオ" panose="020B060403050404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solidFill>
                  <a:latin typeface="メイリオ" panose="020B0604030504040204" pitchFamily="50" charset="-128"/>
                  <a:ea typeface="メイリオ" panose="020B0604030504040204" pitchFamily="50" charset="-128"/>
                </a:rPr>
                <a:t>概要</a:t>
              </a:r>
              <a:endPar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p:txBody>
        </p:sp>
        <p:sp>
          <p:nvSpPr>
            <p:cNvPr id="21" name="テキスト ボックス 20"/>
            <p:cNvSpPr txBox="1"/>
            <p:nvPr/>
          </p:nvSpPr>
          <p:spPr>
            <a:xfrm>
              <a:off x="1196521" y="1330032"/>
              <a:ext cx="5383490" cy="431982"/>
            </a:xfrm>
            <a:prstGeom prst="rect">
              <a:avLst/>
            </a:prstGeom>
            <a:noFill/>
            <a:ln>
              <a:noFill/>
            </a:ln>
          </p:spPr>
          <p:txBody>
            <a:bodyPr wrap="square" rtlCol="0">
              <a:noAutofit/>
            </a:bodyPr>
            <a:lstStyle/>
            <a:p>
              <a:pPr lvl="0">
                <a:defRPr/>
              </a:pPr>
              <a:r>
                <a:rPr kumimoji="1" lang="ja-JP" altLang="en-US" sz="1600" b="1" dirty="0">
                  <a:latin typeface="メイリオ" panose="020B0604030504040204" pitchFamily="50" charset="-128"/>
                  <a:ea typeface="メイリオ" panose="020B0604030504040204" pitchFamily="50" charset="-128"/>
                </a:rPr>
                <a:t>本項目では、チェックリストを記入する前に、イベントの情報をご登録ください。</a:t>
              </a:r>
              <a:endParaRPr kumimoji="1" lang="en-US" altLang="ja-JP" sz="1600" b="1" dirty="0">
                <a:latin typeface="メイリオ" panose="020B0604030504040204" pitchFamily="50" charset="-128"/>
                <a:ea typeface="メイリオ" panose="020B0604030504040204" pitchFamily="50" charset="-128"/>
              </a:endParaRPr>
            </a:p>
          </p:txBody>
        </p:sp>
      </p:grpSp>
      <p:grpSp>
        <p:nvGrpSpPr>
          <p:cNvPr id="6" name="グループ化 5"/>
          <p:cNvGrpSpPr/>
          <p:nvPr/>
        </p:nvGrpSpPr>
        <p:grpSpPr>
          <a:xfrm>
            <a:off x="-206197" y="51078"/>
            <a:ext cx="7565642" cy="523220"/>
            <a:chOff x="-206197" y="51078"/>
            <a:chExt cx="7565642" cy="523220"/>
          </a:xfrm>
        </p:grpSpPr>
        <p:sp>
          <p:nvSpPr>
            <p:cNvPr id="104"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2800" b="1" dirty="0">
                  <a:latin typeface="メイリオ" panose="020B0604030504040204" pitchFamily="50" charset="-128"/>
                  <a:ea typeface="メイリオ" panose="020B0604030504040204" pitchFamily="50" charset="-128"/>
                </a:rPr>
                <a:t>　 イベント開催時の</a:t>
              </a:r>
              <a:r>
                <a:rPr kumimoji="1" lang="ja-JP" altLang="en-US" sz="28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チェックリスト</a:t>
              </a:r>
              <a:endParaRPr kumimoji="1" lang="en-US" altLang="ja-JP" sz="24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2" name="テキスト ボックス 1"/>
          <p:cNvSpPr txBox="1"/>
          <p:nvPr/>
        </p:nvSpPr>
        <p:spPr>
          <a:xfrm>
            <a:off x="3774687" y="493957"/>
            <a:ext cx="3197614" cy="338554"/>
          </a:xfrm>
          <a:prstGeom prst="rect">
            <a:avLst/>
          </a:prstGeom>
          <a:noFill/>
        </p:spPr>
        <p:txBody>
          <a:bodyPr wrap="square" rtlCol="0">
            <a:spAutoFit/>
          </a:bodyPr>
          <a:lstStyle/>
          <a:p>
            <a:pPr algn="ct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第１版（令和３年</a:t>
            </a:r>
            <a:r>
              <a:rPr kumimoji="1" lang="en-US" altLang="ja-JP" sz="1600" b="1" dirty="0">
                <a:latin typeface="メイリオ" panose="020B0604030504040204" pitchFamily="50" charset="-128"/>
                <a:ea typeface="メイリオ" panose="020B0604030504040204" pitchFamily="50" charset="-128"/>
              </a:rPr>
              <a:t>11</a:t>
            </a:r>
            <a:r>
              <a:rPr kumimoji="1" lang="ja-JP" altLang="en-US" sz="1600" b="1" dirty="0">
                <a:latin typeface="メイリオ" panose="020B0604030504040204" pitchFamily="50" charset="-128"/>
                <a:ea typeface="メイリオ" panose="020B0604030504040204" pitchFamily="50" charset="-128"/>
              </a:rPr>
              <a:t>月版）</a:t>
            </a:r>
            <a:r>
              <a:rPr kumimoji="1" lang="en-US" altLang="ja-JP" sz="1600" b="1" dirty="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39" name="正方形/長方形 38"/>
          <p:cNvSpPr/>
          <p:nvPr/>
        </p:nvSpPr>
        <p:spPr>
          <a:xfrm>
            <a:off x="129073" y="2020797"/>
            <a:ext cx="6608092" cy="712584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41" name="グループ化 40"/>
          <p:cNvGrpSpPr/>
          <p:nvPr/>
        </p:nvGrpSpPr>
        <p:grpSpPr>
          <a:xfrm>
            <a:off x="172600" y="2846243"/>
            <a:ext cx="6821608" cy="712465"/>
            <a:chOff x="205684" y="2047413"/>
            <a:chExt cx="6821608" cy="899642"/>
          </a:xfrm>
        </p:grpSpPr>
        <p:sp>
          <p:nvSpPr>
            <p:cNvPr id="49" name="角丸四角形 48"/>
            <p:cNvSpPr/>
            <p:nvPr/>
          </p:nvSpPr>
          <p:spPr>
            <a:xfrm>
              <a:off x="205684" y="2047413"/>
              <a:ext cx="1355488" cy="884040"/>
            </a:xfrm>
            <a:prstGeom prst="roundRect">
              <a:avLst>
                <a:gd name="adj" fmla="val 14323"/>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開催日時</a:t>
              </a:r>
            </a:p>
          </p:txBody>
        </p:sp>
        <p:sp>
          <p:nvSpPr>
            <p:cNvPr id="50" name="角丸四角形 49"/>
            <p:cNvSpPr/>
            <p:nvPr/>
          </p:nvSpPr>
          <p:spPr>
            <a:xfrm>
              <a:off x="1686504" y="2066001"/>
              <a:ext cx="4985518" cy="881054"/>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58" name="グループ化 57"/>
            <p:cNvGrpSpPr/>
            <p:nvPr/>
          </p:nvGrpSpPr>
          <p:grpSpPr>
            <a:xfrm>
              <a:off x="1605772" y="2212015"/>
              <a:ext cx="5421520" cy="388635"/>
              <a:chOff x="1605772" y="2178562"/>
              <a:chExt cx="5421520" cy="388635"/>
            </a:xfrm>
          </p:grpSpPr>
          <p:sp>
            <p:nvSpPr>
              <p:cNvPr id="59" name="テキスト ボックス 58"/>
              <p:cNvSpPr txBox="1"/>
              <p:nvPr/>
            </p:nvSpPr>
            <p:spPr>
              <a:xfrm>
                <a:off x="1605772" y="2178562"/>
                <a:ext cx="811601" cy="297517"/>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令和</a:t>
                </a:r>
                <a:endParaRPr kumimoji="1" lang="en-US" altLang="ja-JP" sz="1600" b="1" dirty="0">
                  <a:latin typeface="メイリオ" panose="020B0604030504040204" pitchFamily="50" charset="-128"/>
                  <a:ea typeface="メイリオ" panose="020B0604030504040204" pitchFamily="50" charset="-128"/>
                </a:endParaRPr>
              </a:p>
            </p:txBody>
          </p:sp>
          <p:sp>
            <p:nvSpPr>
              <p:cNvPr id="62" name="テキスト ボックス 61"/>
              <p:cNvSpPr txBox="1"/>
              <p:nvPr/>
            </p:nvSpPr>
            <p:spPr>
              <a:xfrm>
                <a:off x="2205905" y="2178562"/>
                <a:ext cx="811601" cy="388635"/>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５</a:t>
                </a:r>
                <a:r>
                  <a:rPr kumimoji="1" lang="ja-JP" altLang="en-US" sz="1600" b="1" dirty="0" smtClean="0">
                    <a:latin typeface="メイリオ" panose="020B0604030504040204" pitchFamily="50" charset="-128"/>
                    <a:ea typeface="メイリオ" panose="020B0604030504040204" pitchFamily="50" charset="-128"/>
                  </a:rPr>
                  <a:t>年</a:t>
                </a:r>
                <a:endParaRPr kumimoji="1" lang="en-US" altLang="ja-JP" sz="1600" b="1" dirty="0">
                  <a:latin typeface="メイリオ" panose="020B0604030504040204" pitchFamily="50" charset="-128"/>
                  <a:ea typeface="メイリオ" panose="020B0604030504040204" pitchFamily="50" charset="-128"/>
                </a:endParaRPr>
              </a:p>
            </p:txBody>
          </p:sp>
          <p:sp>
            <p:nvSpPr>
              <p:cNvPr id="63" name="テキスト ボックス 62"/>
              <p:cNvSpPr txBox="1"/>
              <p:nvPr/>
            </p:nvSpPr>
            <p:spPr>
              <a:xfrm>
                <a:off x="2826317" y="2178562"/>
                <a:ext cx="811601" cy="388635"/>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４</a:t>
                </a:r>
                <a:r>
                  <a:rPr kumimoji="1" lang="ja-JP" altLang="en-US" sz="1600" b="1" dirty="0" smtClean="0">
                    <a:latin typeface="メイリオ" panose="020B0604030504040204" pitchFamily="50" charset="-128"/>
                    <a:ea typeface="メイリオ" panose="020B0604030504040204" pitchFamily="50" charset="-128"/>
                  </a:rPr>
                  <a:t>月</a:t>
                </a:r>
                <a:endParaRPr kumimoji="1" lang="en-US" altLang="ja-JP" sz="1600" b="1" dirty="0">
                  <a:latin typeface="メイリオ" panose="020B0604030504040204" pitchFamily="50" charset="-128"/>
                  <a:ea typeface="メイリオ" panose="020B0604030504040204" pitchFamily="50" charset="-128"/>
                </a:endParaRPr>
              </a:p>
            </p:txBody>
          </p:sp>
          <p:sp>
            <p:nvSpPr>
              <p:cNvPr id="67" name="テキスト ボックス 66"/>
              <p:cNvSpPr txBox="1"/>
              <p:nvPr/>
            </p:nvSpPr>
            <p:spPr>
              <a:xfrm>
                <a:off x="3361541" y="2178562"/>
                <a:ext cx="811601" cy="388635"/>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９</a:t>
                </a:r>
                <a:r>
                  <a:rPr kumimoji="1" lang="ja-JP" altLang="en-US" sz="1600" b="1" dirty="0" smtClean="0">
                    <a:latin typeface="メイリオ" panose="020B0604030504040204" pitchFamily="50" charset="-128"/>
                    <a:ea typeface="メイリオ" panose="020B0604030504040204" pitchFamily="50" charset="-128"/>
                  </a:rPr>
                  <a:t>日</a:t>
                </a:r>
                <a:endParaRPr kumimoji="1" lang="en-US" altLang="ja-JP" sz="1600" b="1" dirty="0">
                  <a:latin typeface="メイリオ" panose="020B0604030504040204" pitchFamily="50" charset="-128"/>
                  <a:ea typeface="メイリオ" panose="020B0604030504040204" pitchFamily="50" charset="-128"/>
                </a:endParaRPr>
              </a:p>
            </p:txBody>
          </p:sp>
          <p:sp>
            <p:nvSpPr>
              <p:cNvPr id="69" name="テキスト ボックス 68"/>
              <p:cNvSpPr txBox="1"/>
              <p:nvPr/>
            </p:nvSpPr>
            <p:spPr>
              <a:xfrm>
                <a:off x="3890415" y="2178562"/>
                <a:ext cx="811601" cy="388635"/>
              </a:xfrm>
              <a:prstGeom prst="rect">
                <a:avLst/>
              </a:prstGeom>
              <a:noFill/>
              <a:ln>
                <a:noFill/>
              </a:ln>
            </p:spPr>
            <p:txBody>
              <a:bodyPr wrap="square" rtlCol="0">
                <a:spAutoFit/>
              </a:bodyPr>
              <a:lstStyle/>
              <a:p>
                <a:pPr algn="ctr">
                  <a:lnSpc>
                    <a:spcPts val="1600"/>
                  </a:lnSpc>
                </a:pPr>
                <a:r>
                  <a:rPr kumimoji="1" lang="en-US" altLang="ja-JP" sz="1600" b="1" dirty="0">
                    <a:latin typeface="メイリオ" panose="020B0604030504040204" pitchFamily="50" charset="-128"/>
                    <a:ea typeface="メイリオ" panose="020B0604030504040204" pitchFamily="50" charset="-128"/>
                  </a:rPr>
                  <a:t>8</a:t>
                </a:r>
                <a:r>
                  <a:rPr kumimoji="1" lang="ja-JP" altLang="en-US" sz="1600" b="1" dirty="0">
                    <a:latin typeface="メイリオ" panose="020B0604030504040204" pitchFamily="50" charset="-128"/>
                    <a:ea typeface="メイリオ" panose="020B0604030504040204" pitchFamily="50" charset="-128"/>
                  </a:rPr>
                  <a:t>時</a:t>
                </a:r>
                <a:endParaRPr kumimoji="1" lang="en-US" altLang="ja-JP" sz="1600" b="1" dirty="0">
                  <a:latin typeface="メイリオ" panose="020B0604030504040204" pitchFamily="50" charset="-128"/>
                  <a:ea typeface="メイリオ" panose="020B0604030504040204" pitchFamily="50" charset="-128"/>
                </a:endParaRPr>
              </a:p>
            </p:txBody>
          </p:sp>
          <p:sp>
            <p:nvSpPr>
              <p:cNvPr id="75" name="テキスト ボックス 74"/>
              <p:cNvSpPr txBox="1"/>
              <p:nvPr/>
            </p:nvSpPr>
            <p:spPr>
              <a:xfrm>
                <a:off x="4431989" y="2178562"/>
                <a:ext cx="1204792" cy="388635"/>
              </a:xfrm>
              <a:prstGeom prst="rect">
                <a:avLst/>
              </a:prstGeom>
              <a:noFill/>
              <a:ln>
                <a:noFill/>
              </a:ln>
            </p:spPr>
            <p:txBody>
              <a:bodyPr wrap="square" rtlCol="0">
                <a:spAutoFit/>
              </a:bodyPr>
              <a:lstStyle/>
              <a:p>
                <a:pPr algn="ctr">
                  <a:lnSpc>
                    <a:spcPts val="1600"/>
                  </a:lnSpc>
                </a:pPr>
                <a:r>
                  <a:rPr kumimoji="1" lang="en-US" altLang="ja-JP" sz="1600" b="1" dirty="0">
                    <a:latin typeface="メイリオ" panose="020B0604030504040204" pitchFamily="50" charset="-128"/>
                    <a:ea typeface="メイリオ" panose="020B0604030504040204" pitchFamily="50" charset="-128"/>
                  </a:rPr>
                  <a:t>15</a:t>
                </a:r>
                <a:r>
                  <a:rPr kumimoji="1" lang="ja-JP" altLang="en-US" sz="1600" b="1" dirty="0" smtClean="0">
                    <a:latin typeface="メイリオ" panose="020B0604030504040204" pitchFamily="50" charset="-128"/>
                    <a:ea typeface="メイリオ" panose="020B0604030504040204" pitchFamily="50" charset="-128"/>
                  </a:rPr>
                  <a:t>分</a:t>
                </a:r>
                <a:r>
                  <a:rPr kumimoji="1" lang="ja-JP" altLang="en-US" sz="1600" b="1" dirty="0">
                    <a:latin typeface="メイリオ" panose="020B0604030504040204" pitchFamily="50" charset="-128"/>
                    <a:ea typeface="メイリオ" panose="020B0604030504040204" pitchFamily="50" charset="-128"/>
                  </a:rPr>
                  <a:t>　～　</a:t>
                </a:r>
                <a:endParaRPr kumimoji="1" lang="en-US" altLang="ja-JP" sz="1600" b="1" dirty="0">
                  <a:latin typeface="メイリオ" panose="020B0604030504040204" pitchFamily="50" charset="-128"/>
                  <a:ea typeface="メイリオ" panose="020B0604030504040204" pitchFamily="50" charset="-128"/>
                </a:endParaRPr>
              </a:p>
            </p:txBody>
          </p:sp>
          <p:sp>
            <p:nvSpPr>
              <p:cNvPr id="76" name="テキスト ボックス 75"/>
              <p:cNvSpPr txBox="1"/>
              <p:nvPr/>
            </p:nvSpPr>
            <p:spPr>
              <a:xfrm>
                <a:off x="5822500" y="2178562"/>
                <a:ext cx="1204792" cy="388635"/>
              </a:xfrm>
              <a:prstGeom prst="rect">
                <a:avLst/>
              </a:prstGeom>
              <a:noFill/>
              <a:ln>
                <a:noFill/>
              </a:ln>
            </p:spPr>
            <p:txBody>
              <a:bodyPr wrap="square" rtlCol="0">
                <a:spAutoFit/>
              </a:bodyPr>
              <a:lstStyle/>
              <a:p>
                <a:pPr algn="ctr">
                  <a:lnSpc>
                    <a:spcPts val="1600"/>
                  </a:lnSpc>
                </a:pPr>
                <a:r>
                  <a:rPr kumimoji="1" lang="en-US" altLang="ja-JP" sz="1600" b="1" dirty="0">
                    <a:latin typeface="メイリオ" panose="020B0604030504040204" pitchFamily="50" charset="-128"/>
                    <a:ea typeface="メイリオ" panose="020B0604030504040204" pitchFamily="50" charset="-128"/>
                  </a:rPr>
                  <a:t>00</a:t>
                </a:r>
                <a:r>
                  <a:rPr kumimoji="1" lang="ja-JP" altLang="en-US" sz="1600" b="1" dirty="0">
                    <a:latin typeface="メイリオ" panose="020B0604030504040204" pitchFamily="50" charset="-128"/>
                    <a:ea typeface="メイリオ" panose="020B0604030504040204" pitchFamily="50" charset="-128"/>
                  </a:rPr>
                  <a:t>分</a:t>
                </a:r>
                <a:endParaRPr kumimoji="1" lang="en-US" altLang="ja-JP" sz="1600" b="1" dirty="0">
                  <a:latin typeface="メイリオ" panose="020B0604030504040204" pitchFamily="50" charset="-128"/>
                  <a:ea typeface="メイリオ" panose="020B0604030504040204" pitchFamily="50" charset="-128"/>
                </a:endParaRPr>
              </a:p>
            </p:txBody>
          </p:sp>
          <p:sp>
            <p:nvSpPr>
              <p:cNvPr id="79" name="テキスト ボックス 78"/>
              <p:cNvSpPr txBox="1"/>
              <p:nvPr/>
            </p:nvSpPr>
            <p:spPr>
              <a:xfrm>
                <a:off x="5471515" y="2178562"/>
                <a:ext cx="811601" cy="388635"/>
              </a:xfrm>
              <a:prstGeom prst="rect">
                <a:avLst/>
              </a:prstGeom>
              <a:noFill/>
              <a:ln>
                <a:noFill/>
              </a:ln>
            </p:spPr>
            <p:txBody>
              <a:bodyPr wrap="square" rtlCol="0">
                <a:spAutoFit/>
              </a:bodyPr>
              <a:lstStyle/>
              <a:p>
                <a:pPr algn="ctr">
                  <a:lnSpc>
                    <a:spcPts val="1600"/>
                  </a:lnSpc>
                </a:pPr>
                <a:r>
                  <a:rPr kumimoji="1" lang="en-US" altLang="ja-JP" sz="1600" b="1" dirty="0" smtClean="0">
                    <a:latin typeface="メイリオ" panose="020B0604030504040204" pitchFamily="50" charset="-128"/>
                    <a:ea typeface="メイリオ" panose="020B0604030504040204" pitchFamily="50" charset="-128"/>
                  </a:rPr>
                  <a:t>1</a:t>
                </a:r>
                <a:r>
                  <a:rPr kumimoji="1" lang="en-US" altLang="ja-JP" sz="1600" b="1" dirty="0">
                    <a:latin typeface="メイリオ" panose="020B0604030504040204" pitchFamily="50" charset="-128"/>
                    <a:ea typeface="メイリオ" panose="020B0604030504040204" pitchFamily="50" charset="-128"/>
                  </a:rPr>
                  <a:t>6</a:t>
                </a:r>
                <a:r>
                  <a:rPr kumimoji="1" lang="ja-JP" altLang="en-US" sz="1600" b="1" dirty="0" smtClean="0">
                    <a:latin typeface="メイリオ" panose="020B0604030504040204" pitchFamily="50" charset="-128"/>
                    <a:ea typeface="メイリオ" panose="020B0604030504040204" pitchFamily="50" charset="-128"/>
                  </a:rPr>
                  <a:t>時</a:t>
                </a:r>
                <a:endParaRPr kumimoji="1" lang="en-US" altLang="ja-JP" sz="1600" b="1" dirty="0">
                  <a:latin typeface="メイリオ" panose="020B0604030504040204" pitchFamily="50" charset="-128"/>
                  <a:ea typeface="メイリオ" panose="020B0604030504040204" pitchFamily="50" charset="-128"/>
                </a:endParaRPr>
              </a:p>
            </p:txBody>
          </p:sp>
        </p:grpSp>
      </p:grpSp>
      <p:grpSp>
        <p:nvGrpSpPr>
          <p:cNvPr id="109" name="グループ化 108"/>
          <p:cNvGrpSpPr/>
          <p:nvPr/>
        </p:nvGrpSpPr>
        <p:grpSpPr>
          <a:xfrm>
            <a:off x="180208" y="2014735"/>
            <a:ext cx="6508953" cy="802590"/>
            <a:chOff x="205683" y="6601509"/>
            <a:chExt cx="6508953" cy="802590"/>
          </a:xfrm>
        </p:grpSpPr>
        <p:grpSp>
          <p:nvGrpSpPr>
            <p:cNvPr id="110" name="グループ化 109"/>
            <p:cNvGrpSpPr/>
            <p:nvPr/>
          </p:nvGrpSpPr>
          <p:grpSpPr>
            <a:xfrm>
              <a:off x="205683" y="6601509"/>
              <a:ext cx="6458043" cy="777995"/>
              <a:chOff x="185556" y="3407741"/>
              <a:chExt cx="6458043" cy="881474"/>
            </a:xfrm>
          </p:grpSpPr>
          <p:sp>
            <p:nvSpPr>
              <p:cNvPr id="114" name="角丸四角形 113"/>
              <p:cNvSpPr/>
              <p:nvPr/>
            </p:nvSpPr>
            <p:spPr>
              <a:xfrm>
                <a:off x="185556" y="3407741"/>
                <a:ext cx="1355487" cy="881474"/>
              </a:xfrm>
              <a:prstGeom prst="roundRect">
                <a:avLst>
                  <a:gd name="adj" fmla="val 99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出演者・</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チーム等</a:t>
                </a:r>
              </a:p>
            </p:txBody>
          </p:sp>
          <p:sp>
            <p:nvSpPr>
              <p:cNvPr id="115" name="角丸四角形 114"/>
              <p:cNvSpPr/>
              <p:nvPr/>
            </p:nvSpPr>
            <p:spPr>
              <a:xfrm>
                <a:off x="1658081" y="3410725"/>
                <a:ext cx="4985518" cy="484822"/>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350" dirty="0">
                    <a:solidFill>
                      <a:schemeClr val="tx1"/>
                    </a:solidFill>
                    <a:latin typeface="メイリオ" panose="020B0604030504040204" pitchFamily="50" charset="-128"/>
                    <a:ea typeface="メイリオ" panose="020B0604030504040204" pitchFamily="50" charset="-128"/>
                  </a:rPr>
                  <a:t>別表参照</a:t>
                </a:r>
              </a:p>
            </p:txBody>
          </p:sp>
        </p:grpSp>
        <p:grpSp>
          <p:nvGrpSpPr>
            <p:cNvPr id="111" name="グループ化 110"/>
            <p:cNvGrpSpPr/>
            <p:nvPr/>
          </p:nvGrpSpPr>
          <p:grpSpPr>
            <a:xfrm>
              <a:off x="1612081" y="7046678"/>
              <a:ext cx="5102555" cy="357421"/>
              <a:chOff x="1620376" y="7388670"/>
              <a:chExt cx="5102555" cy="385375"/>
            </a:xfrm>
          </p:grpSpPr>
          <p:sp>
            <p:nvSpPr>
              <p:cNvPr id="112" name="角丸四角形 111"/>
              <p:cNvSpPr/>
              <p:nvPr/>
            </p:nvSpPr>
            <p:spPr>
              <a:xfrm>
                <a:off x="1686503" y="7388670"/>
                <a:ext cx="4985518" cy="385375"/>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100"/>
              </a:p>
            </p:txBody>
          </p:sp>
          <p:sp>
            <p:nvSpPr>
              <p:cNvPr id="113" name="テキスト ボックス 112"/>
              <p:cNvSpPr txBox="1"/>
              <p:nvPr/>
            </p:nvSpPr>
            <p:spPr>
              <a:xfrm>
                <a:off x="1620376" y="7451234"/>
                <a:ext cx="5102555" cy="320786"/>
              </a:xfrm>
              <a:prstGeom prst="rect">
                <a:avLst/>
              </a:prstGeom>
              <a:noFill/>
              <a:ln>
                <a:noFill/>
              </a:ln>
            </p:spPr>
            <p:txBody>
              <a:bodyPr wrap="square" rtlCol="0">
                <a:spAutoFit/>
              </a:bodyPr>
              <a:lstStyle/>
              <a:p>
                <a:pPr>
                  <a:lnSpc>
                    <a:spcPts val="1600"/>
                  </a:lnSpc>
                </a:pPr>
                <a:r>
                  <a:rPr kumimoji="1" lang="ja-JP" altLang="en-US" sz="1200" b="1" dirty="0">
                    <a:latin typeface="メイリオ" panose="020B0604030504040204" pitchFamily="50" charset="-128"/>
                    <a:ea typeface="メイリオ" panose="020B0604030504040204" pitchFamily="50" charset="-128"/>
                  </a:rPr>
                  <a:t>（多数のため収まらない場合　→　別途、一覧を公表ください。）</a:t>
                </a:r>
                <a:endParaRPr kumimoji="1" lang="en-US" altLang="ja-JP" sz="1200" b="1" dirty="0">
                  <a:latin typeface="メイリオ" panose="020B0604030504040204" pitchFamily="50" charset="-128"/>
                  <a:ea typeface="メイリオ" panose="020B0604030504040204" pitchFamily="50" charset="-128"/>
                </a:endParaRPr>
              </a:p>
            </p:txBody>
          </p:sp>
        </p:grpSp>
      </p:grpSp>
      <p:grpSp>
        <p:nvGrpSpPr>
          <p:cNvPr id="116" name="グループ化 115"/>
          <p:cNvGrpSpPr/>
          <p:nvPr/>
        </p:nvGrpSpPr>
        <p:grpSpPr>
          <a:xfrm>
            <a:off x="166000" y="4511393"/>
            <a:ext cx="6458043" cy="472553"/>
            <a:chOff x="185556" y="3407740"/>
            <a:chExt cx="6458043" cy="579526"/>
          </a:xfrm>
        </p:grpSpPr>
        <p:sp>
          <p:nvSpPr>
            <p:cNvPr id="117" name="角丸四角形 116"/>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主催者</a:t>
              </a:r>
            </a:p>
          </p:txBody>
        </p:sp>
        <p:sp>
          <p:nvSpPr>
            <p:cNvPr id="118" name="角丸四角形 117"/>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350" dirty="0">
                  <a:solidFill>
                    <a:schemeClr val="tx1"/>
                  </a:solidFill>
                  <a:latin typeface="メイリオ" panose="020B0604030504040204" pitchFamily="50" charset="-128"/>
                  <a:ea typeface="メイリオ" panose="020B0604030504040204" pitchFamily="50" charset="-128"/>
                </a:rPr>
                <a:t>（一社）石川県水泳協会</a:t>
              </a:r>
            </a:p>
          </p:txBody>
        </p:sp>
      </p:grpSp>
      <p:grpSp>
        <p:nvGrpSpPr>
          <p:cNvPr id="119" name="グループ化 118"/>
          <p:cNvGrpSpPr/>
          <p:nvPr/>
        </p:nvGrpSpPr>
        <p:grpSpPr>
          <a:xfrm>
            <a:off x="166000" y="5034886"/>
            <a:ext cx="6458043" cy="479642"/>
            <a:chOff x="185556" y="3410727"/>
            <a:chExt cx="6458043" cy="588220"/>
          </a:xfrm>
        </p:grpSpPr>
        <p:sp>
          <p:nvSpPr>
            <p:cNvPr id="120" name="角丸四角形 119"/>
            <p:cNvSpPr/>
            <p:nvPr/>
          </p:nvSpPr>
          <p:spPr>
            <a:xfrm>
              <a:off x="185556" y="3419421"/>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主催者</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所在地</a:t>
              </a:r>
            </a:p>
          </p:txBody>
        </p:sp>
        <p:sp>
          <p:nvSpPr>
            <p:cNvPr id="121" name="角丸四角形 120"/>
            <p:cNvSpPr/>
            <p:nvPr/>
          </p:nvSpPr>
          <p:spPr>
            <a:xfrm>
              <a:off x="1658081" y="3410727"/>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350" dirty="0">
                  <a:solidFill>
                    <a:schemeClr val="tx1"/>
                  </a:solidFill>
                  <a:latin typeface="メイリオ" panose="020B0604030504040204" pitchFamily="50" charset="-128"/>
                  <a:ea typeface="メイリオ" panose="020B0604030504040204" pitchFamily="50" charset="-128"/>
                </a:rPr>
                <a:t>石川県白山市白峰ハ</a:t>
              </a:r>
              <a:r>
                <a:rPr kumimoji="1" lang="en-US" altLang="ja-JP" sz="1350" dirty="0">
                  <a:solidFill>
                    <a:schemeClr val="tx1"/>
                  </a:solidFill>
                  <a:latin typeface="メイリオ" panose="020B0604030504040204" pitchFamily="50" charset="-128"/>
                  <a:ea typeface="メイリオ" panose="020B0604030504040204" pitchFamily="50" charset="-128"/>
                </a:rPr>
                <a:t>111</a:t>
              </a:r>
              <a:endParaRPr kumimoji="1" lang="ja-JP" altLang="en-US" sz="1350" dirty="0">
                <a:solidFill>
                  <a:schemeClr val="tx1"/>
                </a:solidFill>
                <a:latin typeface="メイリオ" panose="020B0604030504040204" pitchFamily="50" charset="-128"/>
                <a:ea typeface="メイリオ" panose="020B0604030504040204" pitchFamily="50" charset="-128"/>
              </a:endParaRPr>
            </a:p>
          </p:txBody>
        </p:sp>
      </p:grpSp>
      <p:grpSp>
        <p:nvGrpSpPr>
          <p:cNvPr id="125" name="グループ化 124"/>
          <p:cNvGrpSpPr/>
          <p:nvPr/>
        </p:nvGrpSpPr>
        <p:grpSpPr>
          <a:xfrm>
            <a:off x="177296" y="5556399"/>
            <a:ext cx="6445442" cy="476176"/>
            <a:chOff x="205683" y="9250425"/>
            <a:chExt cx="6416095" cy="555728"/>
          </a:xfrm>
        </p:grpSpPr>
        <p:grpSp>
          <p:nvGrpSpPr>
            <p:cNvPr id="126" name="グループ化 125"/>
            <p:cNvGrpSpPr/>
            <p:nvPr/>
          </p:nvGrpSpPr>
          <p:grpSpPr>
            <a:xfrm>
              <a:off x="205683" y="9250430"/>
              <a:ext cx="6416095" cy="555723"/>
              <a:chOff x="185556" y="3407740"/>
              <a:chExt cx="6416095" cy="583966"/>
            </a:xfrm>
          </p:grpSpPr>
          <p:sp>
            <p:nvSpPr>
              <p:cNvPr id="130" name="角丸四角形 129"/>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主催者</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連絡先</a:t>
                </a:r>
              </a:p>
            </p:txBody>
          </p:sp>
          <p:sp>
            <p:nvSpPr>
              <p:cNvPr id="131" name="角丸四角形 130"/>
              <p:cNvSpPr/>
              <p:nvPr/>
            </p:nvSpPr>
            <p:spPr>
              <a:xfrm>
                <a:off x="1637670" y="3415166"/>
                <a:ext cx="2126223"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en-US" altLang="ja-JP" sz="1350" dirty="0">
                  <a:solidFill>
                    <a:schemeClr val="tx1"/>
                  </a:solidFill>
                  <a:latin typeface="メイリオ" panose="020B0604030504040204" pitchFamily="50" charset="-128"/>
                  <a:ea typeface="メイリオ" panose="020B0604030504040204" pitchFamily="50" charset="-128"/>
                </a:endParaRPr>
              </a:p>
              <a:p>
                <a:pPr algn="ctr"/>
                <a:r>
                  <a:rPr kumimoji="1" lang="en-US" altLang="ja-JP" sz="1350" dirty="0">
                    <a:solidFill>
                      <a:schemeClr val="tx1"/>
                    </a:solidFill>
                    <a:latin typeface="メイリオ" panose="020B0604030504040204" pitchFamily="50" charset="-128"/>
                    <a:ea typeface="メイリオ" panose="020B0604030504040204" pitchFamily="50" charset="-128"/>
                  </a:rPr>
                  <a:t>090-9689-9495</a:t>
                </a:r>
                <a:endParaRPr kumimoji="1" lang="ja-JP" altLang="en-US" sz="1350" dirty="0">
                  <a:solidFill>
                    <a:schemeClr val="tx1"/>
                  </a:solidFill>
                  <a:latin typeface="メイリオ" panose="020B0604030504040204" pitchFamily="50" charset="-128"/>
                  <a:ea typeface="メイリオ" panose="020B0604030504040204" pitchFamily="50" charset="-128"/>
                </a:endParaRPr>
              </a:p>
            </p:txBody>
          </p:sp>
          <p:sp>
            <p:nvSpPr>
              <p:cNvPr id="88" name="角丸四角形 87"/>
              <p:cNvSpPr/>
              <p:nvPr/>
            </p:nvSpPr>
            <p:spPr>
              <a:xfrm>
                <a:off x="3813565" y="3413354"/>
                <a:ext cx="2788086" cy="562231"/>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en-US" altLang="ja-JP" sz="1350" dirty="0"/>
              </a:p>
              <a:p>
                <a:pPr algn="ctr"/>
                <a:r>
                  <a:rPr kumimoji="1" lang="en-US" altLang="ja-JP" sz="1350" dirty="0" smtClean="0">
                    <a:solidFill>
                      <a:schemeClr val="tx1"/>
                    </a:solidFill>
                    <a:latin typeface="メイリオ" panose="020B0604030504040204" pitchFamily="50" charset="-128"/>
                    <a:ea typeface="メイリオ" panose="020B0604030504040204" pitchFamily="50" charset="-128"/>
                  </a:rPr>
                  <a:t>northhotaka@yahoo.ne.jp</a:t>
                </a:r>
                <a:endParaRPr kumimoji="1" lang="ja-JP" altLang="en-US" sz="1350" dirty="0"/>
              </a:p>
            </p:txBody>
          </p:sp>
        </p:grpSp>
        <p:sp>
          <p:nvSpPr>
            <p:cNvPr id="128" name="テキスト ボックス 127"/>
            <p:cNvSpPr txBox="1"/>
            <p:nvPr/>
          </p:nvSpPr>
          <p:spPr>
            <a:xfrm>
              <a:off x="1534563" y="9250425"/>
              <a:ext cx="1225428"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（電話番号）</a:t>
              </a:r>
              <a:endParaRPr kumimoji="1" lang="en-US" altLang="ja-JP" sz="1200" b="1" dirty="0">
                <a:latin typeface="メイリオ" panose="020B0604030504040204" pitchFamily="50" charset="-128"/>
                <a:ea typeface="メイリオ" panose="020B0604030504040204" pitchFamily="50" charset="-128"/>
              </a:endParaRPr>
            </a:p>
          </p:txBody>
        </p:sp>
        <p:sp>
          <p:nvSpPr>
            <p:cNvPr id="129" name="テキスト ボックス 128"/>
            <p:cNvSpPr txBox="1"/>
            <p:nvPr/>
          </p:nvSpPr>
          <p:spPr>
            <a:xfrm>
              <a:off x="3892204" y="9251487"/>
              <a:ext cx="1561171"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（メールアドレス）</a:t>
              </a:r>
              <a:endParaRPr kumimoji="1" lang="en-US" altLang="ja-JP" sz="1200" b="1" dirty="0">
                <a:latin typeface="メイリオ" panose="020B0604030504040204" pitchFamily="50" charset="-128"/>
                <a:ea typeface="メイリオ" panose="020B0604030504040204" pitchFamily="50" charset="-128"/>
              </a:endParaRPr>
            </a:p>
          </p:txBody>
        </p:sp>
      </p:grpSp>
      <p:sp>
        <p:nvSpPr>
          <p:cNvPr id="137" name="テキスト ボックス 136"/>
          <p:cNvSpPr txBox="1"/>
          <p:nvPr/>
        </p:nvSpPr>
        <p:spPr>
          <a:xfrm>
            <a:off x="6296381" y="9560204"/>
            <a:ext cx="538525" cy="338554"/>
          </a:xfrm>
          <a:prstGeom prst="rect">
            <a:avLst/>
          </a:prstGeom>
          <a:noFill/>
          <a:ln>
            <a:noFill/>
          </a:ln>
        </p:spPr>
        <p:txBody>
          <a:bodyPr wrap="square" rtlCol="0" anchor="ctr">
            <a:spAutoFit/>
          </a:bodyPr>
          <a:lstStyle/>
          <a:p>
            <a:pPr algn="ctr"/>
            <a:r>
              <a:rPr kumimoji="1" lang="en-US" altLang="ja-JP" sz="1600" b="1" dirty="0">
                <a:latin typeface="メイリオ" panose="020B0604030504040204" pitchFamily="50" charset="-128"/>
                <a:ea typeface="メイリオ" panose="020B0604030504040204" pitchFamily="50" charset="-128"/>
              </a:rPr>
              <a:t>1</a:t>
            </a:r>
          </a:p>
        </p:txBody>
      </p:sp>
      <p:sp>
        <p:nvSpPr>
          <p:cNvPr id="4" name="正方形/長方形 3"/>
          <p:cNvSpPr/>
          <p:nvPr/>
        </p:nvSpPr>
        <p:spPr>
          <a:xfrm>
            <a:off x="0" y="9265316"/>
            <a:ext cx="6972301" cy="646331"/>
          </a:xfrm>
          <a:prstGeom prst="rect">
            <a:avLst/>
          </a:prstGeom>
        </p:spPr>
        <p:txBody>
          <a:bodyPr wrap="square">
            <a:spAutoFit/>
          </a:bodyPr>
          <a:lstStyle/>
          <a:p>
            <a:pPr marL="446088" indent="-446088"/>
            <a:r>
              <a:rPr kumimoji="1" lang="ja-JP" altLang="en-US" sz="1200" b="1" dirty="0">
                <a:latin typeface="メイリオ" panose="020B0604030504040204" pitchFamily="50" charset="-128"/>
                <a:ea typeface="メイリオ" panose="020B0604030504040204" pitchFamily="50" charset="-128"/>
              </a:rPr>
              <a:t>（</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）大声の定義を「観客等が、通常よりも大きな声量で、反復・継続的に声を発すること」とし、これを積極的に推奨する又は必要な対策を十分に施さないイベントは「大声あり」に該当することと整理する。</a:t>
            </a:r>
          </a:p>
        </p:txBody>
      </p:sp>
      <p:grpSp>
        <p:nvGrpSpPr>
          <p:cNvPr id="10" name="グループ化 9"/>
          <p:cNvGrpSpPr/>
          <p:nvPr/>
        </p:nvGrpSpPr>
        <p:grpSpPr>
          <a:xfrm>
            <a:off x="200868" y="8398358"/>
            <a:ext cx="6450346" cy="679093"/>
            <a:chOff x="200868" y="8237717"/>
            <a:chExt cx="6450346" cy="679093"/>
          </a:xfrm>
        </p:grpSpPr>
        <p:grpSp>
          <p:nvGrpSpPr>
            <p:cNvPr id="84" name="グループ化 83"/>
            <p:cNvGrpSpPr/>
            <p:nvPr/>
          </p:nvGrpSpPr>
          <p:grpSpPr>
            <a:xfrm>
              <a:off x="200868" y="8237717"/>
              <a:ext cx="6450346" cy="679093"/>
              <a:chOff x="205084" y="9076583"/>
              <a:chExt cx="6450346" cy="580586"/>
            </a:xfrm>
          </p:grpSpPr>
          <p:sp>
            <p:nvSpPr>
              <p:cNvPr id="138" name="角丸四角形 137"/>
              <p:cNvSpPr/>
              <p:nvPr/>
            </p:nvSpPr>
            <p:spPr>
              <a:xfrm>
                <a:off x="205084" y="9077929"/>
                <a:ext cx="1355487" cy="579240"/>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その他</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特記事項</a:t>
                </a:r>
                <a:endParaRPr kumimoji="1" lang="en-US" altLang="ja-JP" sz="1600" b="1" dirty="0">
                  <a:solidFill>
                    <a:schemeClr val="tx1"/>
                  </a:solidFill>
                  <a:latin typeface="メイリオ" panose="020B0604030504040204" pitchFamily="50" charset="-128"/>
                  <a:ea typeface="メイリオ" panose="020B0604030504040204" pitchFamily="50" charset="-128"/>
                </a:endParaRPr>
              </a:p>
            </p:txBody>
          </p:sp>
          <p:sp>
            <p:nvSpPr>
              <p:cNvPr id="139" name="角丸四角形 138"/>
              <p:cNvSpPr/>
              <p:nvPr/>
            </p:nvSpPr>
            <p:spPr>
              <a:xfrm>
                <a:off x="1669912" y="9076583"/>
                <a:ext cx="4985518" cy="576256"/>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kumimoji="1" lang="ja-JP" altLang="en-US" sz="1100" dirty="0">
                  <a:solidFill>
                    <a:schemeClr val="tx1"/>
                  </a:solidFill>
                </a:endParaRPr>
              </a:p>
            </p:txBody>
          </p:sp>
        </p:grpSp>
        <p:sp>
          <p:nvSpPr>
            <p:cNvPr id="5" name="正方形/長方形 4"/>
            <p:cNvSpPr/>
            <p:nvPr/>
          </p:nvSpPr>
          <p:spPr>
            <a:xfrm>
              <a:off x="3097688" y="8423689"/>
              <a:ext cx="1768675" cy="276999"/>
            </a:xfrm>
            <a:prstGeom prst="rect">
              <a:avLst/>
            </a:prstGeom>
          </p:spPr>
          <p:txBody>
            <a:bodyPr wrap="square">
              <a:spAutoFit/>
            </a:bodyPr>
            <a:lstStyle/>
            <a:p>
              <a:r>
                <a:rPr kumimoji="1" lang="ja-JP" altLang="en-US" sz="1200" dirty="0">
                  <a:latin typeface="メイリオ" panose="020B0604030504040204" pitchFamily="50" charset="-128"/>
                  <a:ea typeface="メイリオ" panose="020B0604030504040204" pitchFamily="50" charset="-128"/>
                </a:rPr>
                <a:t>声援の禁止等の対策</a:t>
              </a:r>
            </a:p>
          </p:txBody>
        </p:sp>
      </p:grpSp>
      <p:grpSp>
        <p:nvGrpSpPr>
          <p:cNvPr id="142" name="グループ化 141"/>
          <p:cNvGrpSpPr/>
          <p:nvPr/>
        </p:nvGrpSpPr>
        <p:grpSpPr>
          <a:xfrm>
            <a:off x="172600" y="1558388"/>
            <a:ext cx="6512800" cy="409533"/>
            <a:chOff x="185556" y="3407740"/>
            <a:chExt cx="6592795" cy="579526"/>
          </a:xfrm>
        </p:grpSpPr>
        <p:sp>
          <p:nvSpPr>
            <p:cNvPr id="144" name="角丸四角形 143"/>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050" b="1" dirty="0">
                  <a:solidFill>
                    <a:schemeClr val="tx1"/>
                  </a:solidFill>
                  <a:latin typeface="メイリオ" panose="020B0604030504040204" pitchFamily="50" charset="-128"/>
                  <a:ea typeface="メイリオ" panose="020B0604030504040204" pitchFamily="50" charset="-128"/>
                </a:rPr>
                <a:t>イベント名</a:t>
              </a:r>
            </a:p>
          </p:txBody>
        </p:sp>
        <p:sp>
          <p:nvSpPr>
            <p:cNvPr id="145" name="角丸四角形 144"/>
            <p:cNvSpPr/>
            <p:nvPr/>
          </p:nvSpPr>
          <p:spPr>
            <a:xfrm>
              <a:off x="1658081" y="3410726"/>
              <a:ext cx="5120270"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US" altLang="ja-JP" sz="1100" dirty="0" smtClean="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2023</a:t>
              </a:r>
              <a:r>
                <a:rPr lang="ja-JP" altLang="ja-JP" sz="1100" dirty="0" smtClean="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年度</a:t>
              </a:r>
              <a:r>
                <a:rPr lang="ja-JP" altLang="en-US" sz="1100" dirty="0" smtClean="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日本</a:t>
              </a:r>
              <a:r>
                <a:rPr lang="ja-JP" altLang="en-US" sz="1100" dirty="0" smtClean="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マスターズ水泳短水路大会石川（金沢）会場</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grpSp>
      <p:sp>
        <p:nvSpPr>
          <p:cNvPr id="147" name="テキスト ボックス 146"/>
          <p:cNvSpPr txBox="1"/>
          <p:nvPr/>
        </p:nvSpPr>
        <p:spPr>
          <a:xfrm>
            <a:off x="1553916" y="3258510"/>
            <a:ext cx="5585461" cy="297517"/>
          </a:xfrm>
          <a:prstGeom prst="rect">
            <a:avLst/>
          </a:prstGeom>
          <a:noFill/>
          <a:ln>
            <a:noFill/>
          </a:ln>
        </p:spPr>
        <p:txBody>
          <a:bodyPr wrap="square" rtlCol="0">
            <a:spAutoFit/>
          </a:bodyPr>
          <a:lstStyle/>
          <a:p>
            <a:pPr>
              <a:lnSpc>
                <a:spcPts val="1600"/>
              </a:lnSpc>
            </a:pPr>
            <a:r>
              <a:rPr kumimoji="1" lang="ja-JP" altLang="en-US" sz="1200" b="1" dirty="0">
                <a:latin typeface="メイリオ" panose="020B0604030504040204" pitchFamily="50" charset="-128"/>
                <a:ea typeface="メイリオ" panose="020B0604030504040204" pitchFamily="50" charset="-128"/>
              </a:rPr>
              <a:t>（複数回開催の場合 → 別途、開催する日時の一覧を公表ください。）</a:t>
            </a:r>
            <a:endParaRPr kumimoji="1" lang="en-US" altLang="ja-JP" sz="1200" b="1" dirty="0">
              <a:latin typeface="メイリオ" panose="020B0604030504040204" pitchFamily="50" charset="-128"/>
              <a:ea typeface="メイリオ" panose="020B0604030504040204" pitchFamily="50" charset="-128"/>
            </a:endParaRPr>
          </a:p>
        </p:txBody>
      </p:sp>
      <p:grpSp>
        <p:nvGrpSpPr>
          <p:cNvPr id="148" name="グループ化 147"/>
          <p:cNvGrpSpPr/>
          <p:nvPr/>
        </p:nvGrpSpPr>
        <p:grpSpPr>
          <a:xfrm>
            <a:off x="172600" y="3599321"/>
            <a:ext cx="6458043" cy="409533"/>
            <a:chOff x="185556" y="3407740"/>
            <a:chExt cx="6458043" cy="579526"/>
          </a:xfrm>
        </p:grpSpPr>
        <p:sp>
          <p:nvSpPr>
            <p:cNvPr id="149" name="角丸四角形 148"/>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開催会場</a:t>
              </a:r>
            </a:p>
          </p:txBody>
        </p:sp>
        <p:sp>
          <p:nvSpPr>
            <p:cNvPr id="150" name="角丸四角形 149"/>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350" dirty="0">
                  <a:solidFill>
                    <a:schemeClr val="tx1"/>
                  </a:solidFill>
                  <a:latin typeface="メイリオ" panose="020B0604030504040204" pitchFamily="50" charset="-128"/>
                  <a:ea typeface="メイリオ" panose="020B0604030504040204" pitchFamily="50" charset="-128"/>
                </a:rPr>
                <a:t>金沢プール</a:t>
              </a:r>
              <a:endParaRPr kumimoji="1" lang="en-US" altLang="ja-JP" sz="1350" dirty="0">
                <a:solidFill>
                  <a:schemeClr val="tx1"/>
                </a:solidFill>
                <a:latin typeface="メイリオ" panose="020B0604030504040204" pitchFamily="50" charset="-128"/>
                <a:ea typeface="メイリオ" panose="020B0604030504040204" pitchFamily="50" charset="-128"/>
              </a:endParaRPr>
            </a:p>
          </p:txBody>
        </p:sp>
      </p:grpSp>
      <p:grpSp>
        <p:nvGrpSpPr>
          <p:cNvPr id="151" name="グループ化 150"/>
          <p:cNvGrpSpPr/>
          <p:nvPr/>
        </p:nvGrpSpPr>
        <p:grpSpPr>
          <a:xfrm>
            <a:off x="172600" y="4040576"/>
            <a:ext cx="6458043" cy="418152"/>
            <a:chOff x="185556" y="3407740"/>
            <a:chExt cx="6458043" cy="579526"/>
          </a:xfrm>
        </p:grpSpPr>
        <p:sp>
          <p:nvSpPr>
            <p:cNvPr id="152" name="角丸四角形 151"/>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会場所在地</a:t>
              </a:r>
            </a:p>
          </p:txBody>
        </p:sp>
        <p:sp>
          <p:nvSpPr>
            <p:cNvPr id="153" name="角丸四角形 152"/>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350" dirty="0">
                  <a:solidFill>
                    <a:schemeClr val="tx1"/>
                  </a:solidFill>
                  <a:latin typeface="メイリオ" panose="020B0604030504040204" pitchFamily="50" charset="-128"/>
                  <a:ea typeface="メイリオ" panose="020B0604030504040204" pitchFamily="50" charset="-128"/>
                </a:rPr>
                <a:t>石川県金沢市磯部町ハ</a:t>
              </a:r>
              <a:r>
                <a:rPr kumimoji="1" lang="en-US" altLang="ja-JP" sz="1350" dirty="0">
                  <a:solidFill>
                    <a:schemeClr val="tx1"/>
                  </a:solidFill>
                  <a:latin typeface="メイリオ" panose="020B0604030504040204" pitchFamily="50" charset="-128"/>
                  <a:ea typeface="メイリオ" panose="020B0604030504040204" pitchFamily="50" charset="-128"/>
                </a:rPr>
                <a:t>55</a:t>
              </a:r>
              <a:r>
                <a:rPr kumimoji="1" lang="ja-JP" altLang="en-US" sz="1350" dirty="0">
                  <a:solidFill>
                    <a:schemeClr val="tx1"/>
                  </a:solidFill>
                  <a:latin typeface="メイリオ" panose="020B0604030504040204" pitchFamily="50" charset="-128"/>
                  <a:ea typeface="メイリオ" panose="020B0604030504040204" pitchFamily="50" charset="-128"/>
                </a:rPr>
                <a:t>番地</a:t>
              </a:r>
            </a:p>
          </p:txBody>
        </p:sp>
      </p:grpSp>
      <p:grpSp>
        <p:nvGrpSpPr>
          <p:cNvPr id="154" name="グループ化 153"/>
          <p:cNvGrpSpPr/>
          <p:nvPr/>
        </p:nvGrpSpPr>
        <p:grpSpPr>
          <a:xfrm>
            <a:off x="168641" y="6069711"/>
            <a:ext cx="6716572" cy="1358263"/>
            <a:chOff x="205683" y="4670524"/>
            <a:chExt cx="6716572" cy="1358263"/>
          </a:xfrm>
        </p:grpSpPr>
        <p:sp>
          <p:nvSpPr>
            <p:cNvPr id="155" name="角丸四角形 154"/>
            <p:cNvSpPr/>
            <p:nvPr/>
          </p:nvSpPr>
          <p:spPr>
            <a:xfrm>
              <a:off x="205683" y="4686473"/>
              <a:ext cx="1355487" cy="1342314"/>
            </a:xfrm>
            <a:prstGeom prst="roundRect">
              <a:avLst>
                <a:gd name="adj" fmla="val 836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4290" rIns="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収容率</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a:solidFill>
                    <a:schemeClr val="tx1"/>
                  </a:solidFill>
                  <a:latin typeface="メイリオ" panose="020B0604030504040204" pitchFamily="50" charset="-128"/>
                  <a:ea typeface="メイリオ" panose="020B0604030504040204" pitchFamily="50" charset="-128"/>
                </a:rPr>
                <a:t>（上限）</a:t>
              </a:r>
              <a:endParaRPr kumimoji="1" lang="en-US" altLang="ja-JP" sz="1600" b="1" dirty="0">
                <a:solidFill>
                  <a:schemeClr val="tx1"/>
                </a:solidFill>
                <a:latin typeface="メイリオ" panose="020B0604030504040204" pitchFamily="50" charset="-128"/>
                <a:ea typeface="メイリオ" panose="020B0604030504040204" pitchFamily="50" charset="-128"/>
              </a:endParaRPr>
            </a:p>
          </p:txBody>
        </p:sp>
        <p:sp>
          <p:nvSpPr>
            <p:cNvPr id="156" name="角丸四角形 155"/>
            <p:cNvSpPr/>
            <p:nvPr/>
          </p:nvSpPr>
          <p:spPr>
            <a:xfrm>
              <a:off x="1674261" y="4670524"/>
              <a:ext cx="4985518" cy="1339679"/>
            </a:xfrm>
            <a:prstGeom prst="roundRect">
              <a:avLst>
                <a:gd name="adj" fmla="val 708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dirty="0"/>
            </a:p>
          </p:txBody>
        </p:sp>
        <p:sp>
          <p:nvSpPr>
            <p:cNvPr id="157" name="テキスト ボックス 156"/>
            <p:cNvSpPr txBox="1"/>
            <p:nvPr/>
          </p:nvSpPr>
          <p:spPr>
            <a:xfrm>
              <a:off x="2224215" y="4753683"/>
              <a:ext cx="1546354" cy="502702"/>
            </a:xfrm>
            <a:prstGeom prst="rect">
              <a:avLst/>
            </a:prstGeom>
            <a:noFill/>
            <a:ln>
              <a:noFill/>
            </a:ln>
          </p:spPr>
          <p:txBody>
            <a:bodyPr wrap="square" rtlCol="0">
              <a:spAutoFit/>
            </a:bodyPr>
            <a:lstStyle/>
            <a:p>
              <a:pPr algn="ctr">
                <a:lnSpc>
                  <a:spcPts val="1600"/>
                </a:lnSpc>
              </a:pPr>
              <a:r>
                <a:rPr kumimoji="1" lang="en-US" altLang="ja-JP" sz="1600" b="1" dirty="0">
                  <a:latin typeface="メイリオ" panose="020B0604030504040204" pitchFamily="50" charset="-128"/>
                  <a:ea typeface="メイリオ" panose="020B0604030504040204" pitchFamily="50" charset="-128"/>
                </a:rPr>
                <a:t>100%</a:t>
              </a:r>
            </a:p>
            <a:p>
              <a:pPr algn="ctr">
                <a:lnSpc>
                  <a:spcPts val="1600"/>
                </a:lnSpc>
              </a:pPr>
              <a:r>
                <a:rPr kumimoji="1" lang="ja-JP" altLang="en-US" sz="1600" b="1" dirty="0">
                  <a:latin typeface="メイリオ" panose="020B0604030504040204" pitchFamily="50" charset="-128"/>
                  <a:ea typeface="メイリオ" panose="020B0604030504040204" pitchFamily="50" charset="-128"/>
                </a:rPr>
                <a:t>（大声なし）</a:t>
              </a:r>
              <a:endParaRPr kumimoji="1" lang="en-US" altLang="ja-JP" sz="1600" b="1" dirty="0">
                <a:latin typeface="メイリオ" panose="020B0604030504040204" pitchFamily="50" charset="-128"/>
                <a:ea typeface="メイリオ" panose="020B0604030504040204" pitchFamily="50" charset="-128"/>
              </a:endParaRPr>
            </a:p>
          </p:txBody>
        </p:sp>
        <p:sp>
          <p:nvSpPr>
            <p:cNvPr id="158" name="テキスト ボックス 157"/>
            <p:cNvSpPr txBox="1"/>
            <p:nvPr/>
          </p:nvSpPr>
          <p:spPr>
            <a:xfrm>
              <a:off x="4400752" y="4744476"/>
              <a:ext cx="2188573" cy="502702"/>
            </a:xfrm>
            <a:prstGeom prst="rect">
              <a:avLst/>
            </a:prstGeom>
            <a:noFill/>
            <a:ln>
              <a:noFill/>
            </a:ln>
          </p:spPr>
          <p:txBody>
            <a:bodyPr wrap="square" rtlCol="0">
              <a:spAutoFit/>
            </a:bodyPr>
            <a:lstStyle/>
            <a:p>
              <a:pPr algn="ctr">
                <a:lnSpc>
                  <a:spcPts val="1600"/>
                </a:lnSpc>
              </a:pPr>
              <a:r>
                <a:rPr kumimoji="1" lang="ja-JP" altLang="en-US" sz="1400" b="1" dirty="0">
                  <a:latin typeface="メイリオ" panose="020B0604030504040204" pitchFamily="50" charset="-128"/>
                  <a:ea typeface="メイリオ" panose="020B0604030504040204" pitchFamily="50" charset="-128"/>
                </a:rPr>
                <a:t>人と人とが触れ合わない程度の間隔</a:t>
              </a:r>
            </a:p>
          </p:txBody>
        </p:sp>
        <p:sp>
          <p:nvSpPr>
            <p:cNvPr id="159" name="正方形/長方形 158"/>
            <p:cNvSpPr/>
            <p:nvPr/>
          </p:nvSpPr>
          <p:spPr>
            <a:xfrm>
              <a:off x="3999492" y="4861621"/>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0" name="正方形/長方形 159"/>
            <p:cNvSpPr/>
            <p:nvPr/>
          </p:nvSpPr>
          <p:spPr>
            <a:xfrm>
              <a:off x="1859277" y="4825580"/>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1" name="直線コネクタ 160"/>
            <p:cNvCxnSpPr>
              <a:cxnSpLocks/>
              <a:stCxn id="156" idx="3"/>
              <a:endCxn id="156" idx="1"/>
            </p:cNvCxnSpPr>
            <p:nvPr/>
          </p:nvCxnSpPr>
          <p:spPr>
            <a:xfrm flipH="1">
              <a:off x="1674261" y="5340364"/>
              <a:ext cx="4985518" cy="0"/>
            </a:xfrm>
            <a:prstGeom prst="line">
              <a:avLst/>
            </a:prstGeom>
            <a:ln w="571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62" name="テキスト ボックス 161"/>
            <p:cNvSpPr txBox="1"/>
            <p:nvPr/>
          </p:nvSpPr>
          <p:spPr>
            <a:xfrm>
              <a:off x="2235346" y="5449986"/>
              <a:ext cx="1546354" cy="512961"/>
            </a:xfrm>
            <a:prstGeom prst="rect">
              <a:avLst/>
            </a:prstGeom>
            <a:noFill/>
            <a:ln>
              <a:noFill/>
            </a:ln>
          </p:spPr>
          <p:txBody>
            <a:bodyPr wrap="square" rtlCol="0">
              <a:spAutoFit/>
            </a:bodyPr>
            <a:lstStyle/>
            <a:p>
              <a:pPr algn="ctr">
                <a:lnSpc>
                  <a:spcPts val="1600"/>
                </a:lnSpc>
              </a:pPr>
              <a:r>
                <a:rPr kumimoji="1" lang="en-US" altLang="ja-JP" sz="1600" b="1" dirty="0">
                  <a:latin typeface="メイリオ" panose="020B0604030504040204" pitchFamily="50" charset="-128"/>
                  <a:ea typeface="メイリオ" panose="020B0604030504040204" pitchFamily="50" charset="-128"/>
                </a:rPr>
                <a:t>50%</a:t>
              </a:r>
            </a:p>
            <a:p>
              <a:pPr algn="ctr">
                <a:lnSpc>
                  <a:spcPts val="1600"/>
                </a:lnSpc>
              </a:pPr>
              <a:r>
                <a:rPr kumimoji="1" lang="ja-JP" altLang="en-US" sz="1600" b="1" dirty="0">
                  <a:latin typeface="メイリオ" panose="020B0604030504040204" pitchFamily="50" charset="-128"/>
                  <a:ea typeface="メイリオ" panose="020B0604030504040204" pitchFamily="50" charset="-128"/>
                </a:rPr>
                <a:t>（大声あり）</a:t>
              </a:r>
              <a:endParaRPr kumimoji="1" lang="en-US" altLang="ja-JP" sz="1600" b="1" dirty="0">
                <a:latin typeface="メイリオ" panose="020B0604030504040204" pitchFamily="50" charset="-128"/>
                <a:ea typeface="メイリオ" panose="020B0604030504040204" pitchFamily="50" charset="-128"/>
              </a:endParaRPr>
            </a:p>
          </p:txBody>
        </p:sp>
        <p:sp>
          <p:nvSpPr>
            <p:cNvPr id="163" name="正方形/長方形 162"/>
            <p:cNvSpPr/>
            <p:nvPr/>
          </p:nvSpPr>
          <p:spPr>
            <a:xfrm>
              <a:off x="1859277" y="5549898"/>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4" name="テキスト ボックス 163"/>
            <p:cNvSpPr txBox="1"/>
            <p:nvPr/>
          </p:nvSpPr>
          <p:spPr>
            <a:xfrm>
              <a:off x="4125036" y="5426404"/>
              <a:ext cx="2797219" cy="502702"/>
            </a:xfrm>
            <a:prstGeom prst="rect">
              <a:avLst/>
            </a:prstGeom>
            <a:noFill/>
            <a:ln>
              <a:noFill/>
            </a:ln>
          </p:spPr>
          <p:txBody>
            <a:bodyPr wrap="square" rtlCol="0">
              <a:spAutoFit/>
            </a:bodyPr>
            <a:lstStyle/>
            <a:p>
              <a:pPr algn="ctr">
                <a:lnSpc>
                  <a:spcPts val="1600"/>
                </a:lnSpc>
              </a:pPr>
              <a:r>
                <a:rPr kumimoji="1" lang="ja-JP" altLang="en-US" sz="1400" b="1" dirty="0">
                  <a:latin typeface="メイリオ" panose="020B0604030504040204" pitchFamily="50" charset="-128"/>
                  <a:ea typeface="メイリオ" panose="020B0604030504040204" pitchFamily="50" charset="-128"/>
                </a:rPr>
                <a:t>十分な人と人との間隔</a:t>
              </a:r>
            </a:p>
            <a:p>
              <a:pPr algn="ctr">
                <a:lnSpc>
                  <a:spcPts val="1600"/>
                </a:lnSpc>
              </a:pPr>
              <a:r>
                <a:rPr kumimoji="1" lang="ja-JP" altLang="en-US" sz="1400" b="1" dirty="0">
                  <a:latin typeface="メイリオ" panose="020B0604030504040204" pitchFamily="50" charset="-128"/>
                  <a:ea typeface="メイリオ" panose="020B0604030504040204" pitchFamily="50" charset="-128"/>
                </a:rPr>
                <a:t>（できるだけ２ｍ、最低１ｍ）</a:t>
              </a:r>
            </a:p>
          </p:txBody>
        </p:sp>
        <p:sp>
          <p:nvSpPr>
            <p:cNvPr id="165" name="正方形/長方形 164"/>
            <p:cNvSpPr/>
            <p:nvPr/>
          </p:nvSpPr>
          <p:spPr>
            <a:xfrm>
              <a:off x="4007850" y="5539189"/>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67" name="テキスト ボックス 166"/>
          <p:cNvSpPr txBox="1"/>
          <p:nvPr/>
        </p:nvSpPr>
        <p:spPr>
          <a:xfrm>
            <a:off x="3260612" y="6789923"/>
            <a:ext cx="727290"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a:t>
            </a:r>
            <a:endParaRPr kumimoji="1" lang="en-US" altLang="ja-JP" sz="1200" b="1" dirty="0">
              <a:latin typeface="メイリオ" panose="020B0604030504040204" pitchFamily="50" charset="-128"/>
              <a:ea typeface="メイリオ" panose="020B0604030504040204" pitchFamily="50" charset="-128"/>
            </a:endParaRPr>
          </a:p>
        </p:txBody>
      </p:sp>
      <p:sp>
        <p:nvSpPr>
          <p:cNvPr id="166" name="テキスト ボックス 165"/>
          <p:cNvSpPr txBox="1"/>
          <p:nvPr/>
        </p:nvSpPr>
        <p:spPr>
          <a:xfrm>
            <a:off x="3254736" y="6101300"/>
            <a:ext cx="727290" cy="297517"/>
          </a:xfrm>
          <a:prstGeom prst="rect">
            <a:avLst/>
          </a:prstGeom>
          <a:noFill/>
          <a:ln>
            <a:noFill/>
          </a:ln>
        </p:spPr>
        <p:txBody>
          <a:bodyPr wrap="square" rtlCol="0">
            <a:spAutoFit/>
          </a:bodyPr>
          <a:lstStyle/>
          <a:p>
            <a:pPr algn="ctr">
              <a:lnSpc>
                <a:spcPts val="1600"/>
              </a:lnSpc>
            </a:pPr>
            <a:r>
              <a:rPr kumimoji="1" lang="ja-JP" altLang="en-US" sz="1200" b="1" dirty="0">
                <a:latin typeface="メイリオ" panose="020B0604030504040204" pitchFamily="50" charset="-128"/>
                <a:ea typeface="メイリオ" panose="020B0604030504040204" pitchFamily="50" charset="-128"/>
              </a:rPr>
              <a:t>（</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a:t>
            </a:r>
            <a:endParaRPr kumimoji="1" lang="en-US" altLang="ja-JP" sz="1200" b="1" dirty="0">
              <a:latin typeface="メイリオ" panose="020B0604030504040204" pitchFamily="50" charset="-128"/>
              <a:ea typeface="メイリオ" panose="020B0604030504040204" pitchFamily="50" charset="-128"/>
            </a:endParaRPr>
          </a:p>
        </p:txBody>
      </p:sp>
      <p:cxnSp>
        <p:nvCxnSpPr>
          <p:cNvPr id="172" name="直線コネクタ 171"/>
          <p:cNvCxnSpPr/>
          <p:nvPr/>
        </p:nvCxnSpPr>
        <p:spPr>
          <a:xfrm>
            <a:off x="3872889" y="6077550"/>
            <a:ext cx="1127" cy="1330692"/>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73" name="テキスト ボックス 172"/>
          <p:cNvSpPr txBox="1"/>
          <p:nvPr/>
        </p:nvSpPr>
        <p:spPr>
          <a:xfrm>
            <a:off x="5080656" y="7382477"/>
            <a:ext cx="666072" cy="297517"/>
          </a:xfrm>
          <a:prstGeom prst="rect">
            <a:avLst/>
          </a:prstGeom>
          <a:noFill/>
          <a:ln>
            <a:noFill/>
          </a:ln>
        </p:spPr>
        <p:txBody>
          <a:bodyPr wrap="square" rtlCol="0">
            <a:spAutoFit/>
          </a:bodyPr>
          <a:lstStyle/>
          <a:p>
            <a:pPr>
              <a:lnSpc>
                <a:spcPts val="1600"/>
              </a:lnSpc>
            </a:pPr>
            <a:r>
              <a:rPr kumimoji="1" lang="ja-JP" altLang="en-US" sz="1200" b="1" dirty="0" err="1">
                <a:latin typeface="メイリオ" panose="020B0604030504040204" pitchFamily="50" charset="-128"/>
                <a:ea typeface="メイリオ" panose="020B0604030504040204" pitchFamily="50" charset="-128"/>
              </a:rPr>
              <a:t>ー</a:t>
            </a:r>
            <a:endParaRPr kumimoji="1" lang="en-US" altLang="ja-JP" sz="1200" b="1" dirty="0">
              <a:latin typeface="メイリオ" panose="020B0604030504040204" pitchFamily="50" charset="-128"/>
              <a:ea typeface="メイリオ" panose="020B0604030504040204" pitchFamily="50" charset="-128"/>
            </a:endParaRPr>
          </a:p>
        </p:txBody>
      </p:sp>
      <p:grpSp>
        <p:nvGrpSpPr>
          <p:cNvPr id="12" name="グループ化 11"/>
          <p:cNvGrpSpPr/>
          <p:nvPr/>
        </p:nvGrpSpPr>
        <p:grpSpPr>
          <a:xfrm>
            <a:off x="200868" y="7491295"/>
            <a:ext cx="6458043" cy="440256"/>
            <a:chOff x="180208" y="7267678"/>
            <a:chExt cx="6458043" cy="440256"/>
          </a:xfrm>
        </p:grpSpPr>
        <p:grpSp>
          <p:nvGrpSpPr>
            <p:cNvPr id="169" name="グループ化 168"/>
            <p:cNvGrpSpPr/>
            <p:nvPr/>
          </p:nvGrpSpPr>
          <p:grpSpPr>
            <a:xfrm>
              <a:off x="180208" y="7267678"/>
              <a:ext cx="6458043" cy="440256"/>
              <a:chOff x="185556" y="3407740"/>
              <a:chExt cx="6458043" cy="596262"/>
            </a:xfrm>
          </p:grpSpPr>
          <p:sp>
            <p:nvSpPr>
              <p:cNvPr id="170" name="角丸四角形 169"/>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収容人数</a:t>
                </a:r>
                <a:endParaRPr kumimoji="1" lang="en-US" altLang="ja-JP" sz="1600" b="1" dirty="0">
                  <a:solidFill>
                    <a:schemeClr val="tx1"/>
                  </a:solidFill>
                  <a:latin typeface="メイリオ" panose="020B0604030504040204" pitchFamily="50" charset="-128"/>
                  <a:ea typeface="メイリオ" panose="020B0604030504040204" pitchFamily="50" charset="-128"/>
                </a:endParaRPr>
              </a:p>
            </p:txBody>
          </p:sp>
          <p:sp>
            <p:nvSpPr>
              <p:cNvPr id="171" name="角丸四角形 170"/>
              <p:cNvSpPr/>
              <p:nvPr/>
            </p:nvSpPr>
            <p:spPr>
              <a:xfrm>
                <a:off x="1658081" y="3427462"/>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74" name="テキスト ボックス 173"/>
            <p:cNvSpPr txBox="1"/>
            <p:nvPr/>
          </p:nvSpPr>
          <p:spPr>
            <a:xfrm>
              <a:off x="3432703" y="7374552"/>
              <a:ext cx="1347494" cy="297517"/>
            </a:xfrm>
            <a:prstGeom prst="rect">
              <a:avLst/>
            </a:prstGeom>
            <a:noFill/>
            <a:ln>
              <a:noFill/>
            </a:ln>
          </p:spPr>
          <p:txBody>
            <a:bodyPr wrap="square" rtlCol="0">
              <a:spAutoFit/>
            </a:bodyPr>
            <a:lstStyle/>
            <a:p>
              <a:pPr>
                <a:lnSpc>
                  <a:spcPts val="1600"/>
                </a:lnSpc>
              </a:pPr>
              <a:r>
                <a:rPr kumimoji="1" lang="en-US" altLang="ja-JP" sz="1200" b="1" dirty="0">
                  <a:latin typeface="メイリオ" panose="020B0604030504040204" pitchFamily="50" charset="-128"/>
                  <a:ea typeface="メイリオ" panose="020B0604030504040204" pitchFamily="50" charset="-128"/>
                </a:rPr>
                <a:t>2,113</a:t>
              </a:r>
              <a:r>
                <a:rPr kumimoji="1" lang="ja-JP" altLang="en-US" sz="1200" b="1" dirty="0">
                  <a:latin typeface="メイリオ" panose="020B0604030504040204" pitchFamily="50" charset="-128"/>
                  <a:ea typeface="メイリオ" panose="020B0604030504040204" pitchFamily="50" charset="-128"/>
                </a:rPr>
                <a:t>人</a:t>
              </a:r>
              <a:endParaRPr kumimoji="1" lang="en-US" altLang="ja-JP" sz="1200" b="1" dirty="0">
                <a:latin typeface="メイリオ" panose="020B0604030504040204" pitchFamily="50" charset="-128"/>
                <a:ea typeface="メイリオ" panose="020B0604030504040204" pitchFamily="50" charset="-128"/>
              </a:endParaRPr>
            </a:p>
          </p:txBody>
        </p:sp>
      </p:grpSp>
      <p:grpSp>
        <p:nvGrpSpPr>
          <p:cNvPr id="11" name="グループ化 10"/>
          <p:cNvGrpSpPr/>
          <p:nvPr/>
        </p:nvGrpSpPr>
        <p:grpSpPr>
          <a:xfrm>
            <a:off x="193171" y="7949553"/>
            <a:ext cx="6458043" cy="421416"/>
            <a:chOff x="193171" y="7714774"/>
            <a:chExt cx="6458043" cy="421416"/>
          </a:xfrm>
        </p:grpSpPr>
        <p:grpSp>
          <p:nvGrpSpPr>
            <p:cNvPr id="122" name="グループ化 121"/>
            <p:cNvGrpSpPr/>
            <p:nvPr/>
          </p:nvGrpSpPr>
          <p:grpSpPr>
            <a:xfrm>
              <a:off x="193171" y="7714774"/>
              <a:ext cx="6458043" cy="421416"/>
              <a:chOff x="185556" y="3407740"/>
              <a:chExt cx="6458043" cy="579526"/>
            </a:xfrm>
          </p:grpSpPr>
          <p:sp>
            <p:nvSpPr>
              <p:cNvPr id="123" name="角丸四角形 122"/>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参加人数</a:t>
                </a:r>
                <a:endParaRPr kumimoji="1" lang="en-US" altLang="ja-JP" sz="1600" b="1" dirty="0">
                  <a:solidFill>
                    <a:schemeClr val="tx1"/>
                  </a:solidFill>
                  <a:latin typeface="メイリオ" panose="020B0604030504040204" pitchFamily="50" charset="-128"/>
                  <a:ea typeface="メイリオ" panose="020B0604030504040204" pitchFamily="50" charset="-128"/>
                </a:endParaRPr>
              </a:p>
            </p:txBody>
          </p:sp>
          <p:sp>
            <p:nvSpPr>
              <p:cNvPr id="124" name="角丸四角形 123"/>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75" name="テキスト ボックス 174"/>
            <p:cNvSpPr txBox="1"/>
            <p:nvPr/>
          </p:nvSpPr>
          <p:spPr>
            <a:xfrm>
              <a:off x="2790389" y="7753408"/>
              <a:ext cx="1347494" cy="297517"/>
            </a:xfrm>
            <a:prstGeom prst="rect">
              <a:avLst/>
            </a:prstGeom>
            <a:noFill/>
            <a:ln>
              <a:noFill/>
            </a:ln>
          </p:spPr>
          <p:txBody>
            <a:bodyPr wrap="square" rtlCol="0">
              <a:spAutoFit/>
            </a:bodyPr>
            <a:lstStyle/>
            <a:p>
              <a:pPr>
                <a:lnSpc>
                  <a:spcPts val="1600"/>
                </a:lnSpc>
              </a:pPr>
              <a:r>
                <a:rPr kumimoji="1" lang="ja-JP" altLang="en-US" sz="1200" b="1" dirty="0">
                  <a:latin typeface="メイリオ" panose="020B0604030504040204" pitchFamily="50" charset="-128"/>
                  <a:ea typeface="メイリオ" panose="020B0604030504040204" pitchFamily="50" charset="-128"/>
                </a:rPr>
                <a:t>参加者　</a:t>
              </a:r>
              <a:r>
                <a:rPr kumimoji="1" lang="en-US" altLang="ja-JP" sz="1200" b="1" dirty="0">
                  <a:latin typeface="メイリオ" panose="020B0604030504040204" pitchFamily="50" charset="-128"/>
                  <a:ea typeface="メイリオ" panose="020B0604030504040204" pitchFamily="50" charset="-128"/>
                </a:rPr>
                <a:t>30</a:t>
              </a:r>
              <a:r>
                <a:rPr kumimoji="1" lang="en-US" altLang="ja-JP" sz="1200" b="1" dirty="0" smtClean="0">
                  <a:latin typeface="メイリオ" panose="020B0604030504040204" pitchFamily="50" charset="-128"/>
                  <a:ea typeface="メイリオ" panose="020B0604030504040204" pitchFamily="50" charset="-128"/>
                </a:rPr>
                <a:t>0</a:t>
              </a:r>
              <a:r>
                <a:rPr kumimoji="1" lang="ja-JP" altLang="en-US" sz="1200" b="1" dirty="0">
                  <a:latin typeface="メイリオ" panose="020B0604030504040204" pitchFamily="50" charset="-128"/>
                  <a:ea typeface="メイリオ" panose="020B0604030504040204" pitchFamily="50" charset="-128"/>
                </a:rPr>
                <a:t>人</a:t>
              </a:r>
              <a:endParaRPr kumimoji="1" lang="en-US" altLang="ja-JP" sz="1200" b="1" dirty="0">
                <a:latin typeface="メイリオ" panose="020B0604030504040204" pitchFamily="50" charset="-128"/>
                <a:ea typeface="メイリオ" panose="020B0604030504040204" pitchFamily="50" charset="-128"/>
              </a:endParaRPr>
            </a:p>
          </p:txBody>
        </p:sp>
      </p:grpSp>
      <p:sp>
        <p:nvSpPr>
          <p:cNvPr id="90" name="テキスト ボックス 89">
            <a:extLst>
              <a:ext uri="{FF2B5EF4-FFF2-40B4-BE49-F238E27FC236}">
                <a16:creationId xmlns:a16="http://schemas.microsoft.com/office/drawing/2014/main" xmlns="" id="{7FC1DA97-FEAC-462E-81B7-7BA3B66F8162}"/>
              </a:ext>
            </a:extLst>
          </p:cNvPr>
          <p:cNvSpPr txBox="1"/>
          <p:nvPr/>
        </p:nvSpPr>
        <p:spPr>
          <a:xfrm>
            <a:off x="3930171" y="6284121"/>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91" name="テキスト ボックス 90">
            <a:extLst>
              <a:ext uri="{FF2B5EF4-FFF2-40B4-BE49-F238E27FC236}">
                <a16:creationId xmlns:a16="http://schemas.microsoft.com/office/drawing/2014/main" xmlns="" id="{59EAA1E8-577F-42F9-8AD3-04094BD9D4E1}"/>
              </a:ext>
            </a:extLst>
          </p:cNvPr>
          <p:cNvSpPr txBox="1"/>
          <p:nvPr/>
        </p:nvSpPr>
        <p:spPr>
          <a:xfrm>
            <a:off x="3941755" y="6955969"/>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92" name="テキスト ボックス 91">
            <a:extLst>
              <a:ext uri="{FF2B5EF4-FFF2-40B4-BE49-F238E27FC236}">
                <a16:creationId xmlns:a16="http://schemas.microsoft.com/office/drawing/2014/main" xmlns="" id="{976F7B9A-1ED1-4EBF-AC73-4B46E604B589}"/>
              </a:ext>
            </a:extLst>
          </p:cNvPr>
          <p:cNvSpPr txBox="1"/>
          <p:nvPr/>
        </p:nvSpPr>
        <p:spPr>
          <a:xfrm>
            <a:off x="4110502" y="7984427"/>
            <a:ext cx="1347494" cy="297517"/>
          </a:xfrm>
          <a:prstGeom prst="rect">
            <a:avLst/>
          </a:prstGeom>
          <a:noFill/>
          <a:ln>
            <a:noFill/>
          </a:ln>
        </p:spPr>
        <p:txBody>
          <a:bodyPr wrap="square" rtlCol="0">
            <a:spAutoFit/>
          </a:bodyPr>
          <a:lstStyle/>
          <a:p>
            <a:pPr>
              <a:lnSpc>
                <a:spcPts val="1600"/>
              </a:lnSpc>
            </a:pPr>
            <a:r>
              <a:rPr kumimoji="1" lang="ja-JP" altLang="en-US" sz="1200" b="1" dirty="0">
                <a:latin typeface="メイリオ" panose="020B0604030504040204" pitchFamily="50" charset="-128"/>
                <a:ea typeface="メイリオ" panose="020B0604030504040204" pitchFamily="50" charset="-128"/>
              </a:rPr>
              <a:t>役員　</a:t>
            </a:r>
            <a:r>
              <a:rPr kumimoji="1" lang="en-US" altLang="ja-JP" sz="1200" b="1" dirty="0">
                <a:latin typeface="メイリオ" panose="020B0604030504040204" pitchFamily="50" charset="-128"/>
                <a:ea typeface="メイリオ" panose="020B0604030504040204" pitchFamily="50" charset="-128"/>
              </a:rPr>
              <a:t>50</a:t>
            </a:r>
            <a:r>
              <a:rPr kumimoji="1" lang="ja-JP" altLang="en-US" sz="1200" b="1" dirty="0">
                <a:latin typeface="メイリオ" panose="020B0604030504040204" pitchFamily="50" charset="-128"/>
                <a:ea typeface="メイリオ" panose="020B0604030504040204" pitchFamily="50" charset="-128"/>
              </a:rPr>
              <a:t>人</a:t>
            </a:r>
            <a:endParaRPr kumimoji="1" lang="en-US" altLang="ja-JP" sz="12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898198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正方形/長方形 81"/>
          <p:cNvSpPr/>
          <p:nvPr/>
        </p:nvSpPr>
        <p:spPr>
          <a:xfrm>
            <a:off x="124955" y="2391881"/>
            <a:ext cx="6608092" cy="748301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nvGrpSpPr>
          <p:cNvPr id="36" name="グループ化 35"/>
          <p:cNvGrpSpPr/>
          <p:nvPr/>
        </p:nvGrpSpPr>
        <p:grpSpPr>
          <a:xfrm>
            <a:off x="127039" y="809094"/>
            <a:ext cx="6608092" cy="1425503"/>
            <a:chOff x="124955" y="1254625"/>
            <a:chExt cx="6608092" cy="915366"/>
          </a:xfrm>
        </p:grpSpPr>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5" name="角丸四角形 14"/>
            <p:cNvSpPr/>
            <p:nvPr/>
          </p:nvSpPr>
          <p:spPr>
            <a:xfrm>
              <a:off x="1426291" y="1308383"/>
              <a:ext cx="5245730" cy="8078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8" name="テキスト ボックス 17"/>
            <p:cNvSpPr txBox="1"/>
            <p:nvPr/>
          </p:nvSpPr>
          <p:spPr>
            <a:xfrm>
              <a:off x="233416" y="1527154"/>
              <a:ext cx="1084414"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基本的な</a:t>
              </a:r>
              <a:endParaRPr kumimoji="1" lang="en-US" altLang="ja-JP"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感染防止</a:t>
              </a:r>
            </a:p>
          </p:txBody>
        </p:sp>
        <p:sp>
          <p:nvSpPr>
            <p:cNvPr id="21" name="テキスト ボックス 20"/>
            <p:cNvSpPr txBox="1"/>
            <p:nvPr/>
          </p:nvSpPr>
          <p:spPr>
            <a:xfrm>
              <a:off x="1439939" y="1409381"/>
              <a:ext cx="5217909" cy="630150"/>
            </a:xfrm>
            <a:prstGeom prst="rect">
              <a:avLst/>
            </a:prstGeom>
            <a:noFill/>
            <a:ln>
              <a:noFill/>
            </a:ln>
          </p:spPr>
          <p:txBody>
            <a:bodyPr wrap="square" rtlCol="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dirty="0">
                  <a:latin typeface="メイリオ" panose="020B0604030504040204" pitchFamily="50" charset="-128"/>
                  <a:ea typeface="メイリオ" panose="020B0604030504040204" pitchFamily="50" charset="-128"/>
                </a:rPr>
                <a:t>イベント開催時には、</a:t>
              </a:r>
              <a:r>
                <a:rPr kumimoji="1" lang="ja-JP" altLang="en-US"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下記の項目（イベント開催時の必要な感染防止策）を満たすことが必要です。</a:t>
              </a:r>
              <a:endParaRPr kumimoji="1" lang="en-US" altLang="ja-JP"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a:p>
              <a:pPr marL="180975" lvl="0" indent="-180975">
                <a:defRPr/>
              </a:pPr>
              <a:r>
                <a:rPr kumimoji="1" lang="en-US" altLang="ja-JP" sz="1200" b="1" dirty="0">
                  <a:latin typeface="メイリオ" panose="020B0604030504040204" pitchFamily="50" charset="-128"/>
                  <a:ea typeface="メイリオ" panose="020B0604030504040204" pitchFamily="50" charset="-128"/>
                </a:rPr>
                <a:t>※5,000</a:t>
              </a:r>
              <a:r>
                <a:rPr kumimoji="1" lang="ja-JP" altLang="en-US" sz="1200" b="1" noProof="0" dirty="0">
                  <a:latin typeface="メイリオ" panose="020B0604030504040204" pitchFamily="50" charset="-128"/>
                  <a:ea typeface="メイリオ" panose="020B0604030504040204" pitchFamily="50" charset="-128"/>
                </a:rPr>
                <a:t>人かつ収容率</a:t>
              </a:r>
              <a:r>
                <a:rPr kumimoji="1" lang="en-US" altLang="ja-JP" sz="1200" b="1" noProof="0" dirty="0">
                  <a:latin typeface="メイリオ" panose="020B0604030504040204" pitchFamily="50" charset="-128"/>
                  <a:ea typeface="メイリオ" panose="020B0604030504040204" pitchFamily="50" charset="-128"/>
                </a:rPr>
                <a:t>50%</a:t>
              </a:r>
              <a:r>
                <a:rPr kumimoji="1" lang="ja-JP" altLang="en-US" sz="1200" b="1" noProof="0" dirty="0">
                  <a:latin typeface="メイリオ" panose="020B0604030504040204" pitchFamily="50" charset="-128"/>
                  <a:ea typeface="メイリオ" panose="020B0604030504040204" pitchFamily="50" charset="-128"/>
                </a:rPr>
                <a:t>超のイベント開催時には、個別のイベントごとの具体的な対策を記載した「感染防止安全計画」の提出が必要です。</a:t>
              </a:r>
              <a:endParaRPr kumimoji="1" lang="en-US" altLang="ja-JP" sz="12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grpSp>
      <p:grpSp>
        <p:nvGrpSpPr>
          <p:cNvPr id="6" name="グループ化 5"/>
          <p:cNvGrpSpPr/>
          <p:nvPr/>
        </p:nvGrpSpPr>
        <p:grpSpPr>
          <a:xfrm>
            <a:off x="-206197" y="51078"/>
            <a:ext cx="7565642" cy="523220"/>
            <a:chOff x="-206197" y="51078"/>
            <a:chExt cx="7565642" cy="523220"/>
          </a:xfrm>
        </p:grpSpPr>
        <p:sp>
          <p:nvSpPr>
            <p:cNvPr id="104"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感染防止策チェックリスト</a:t>
              </a:r>
              <a:endParaRPr kumimoji="1" lang="en-US" altLang="ja-JP" sz="24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10" name="グループ化 9"/>
          <p:cNvGrpSpPr/>
          <p:nvPr/>
        </p:nvGrpSpPr>
        <p:grpSpPr>
          <a:xfrm>
            <a:off x="290460" y="2484548"/>
            <a:ext cx="6387284" cy="2657587"/>
            <a:chOff x="290460" y="2339405"/>
            <a:chExt cx="6387284" cy="2657587"/>
          </a:xfrm>
        </p:grpSpPr>
        <p:sp>
          <p:nvSpPr>
            <p:cNvPr id="43" name="角丸四角形 42"/>
            <p:cNvSpPr/>
            <p:nvPr/>
          </p:nvSpPr>
          <p:spPr>
            <a:xfrm>
              <a:off x="1732166" y="2360157"/>
              <a:ext cx="4945578" cy="2628829"/>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42" name="角丸四角形 41"/>
            <p:cNvSpPr/>
            <p:nvPr/>
          </p:nvSpPr>
          <p:spPr>
            <a:xfrm>
              <a:off x="290460" y="2339405"/>
              <a:ext cx="1300216" cy="2657587"/>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①飛沫の抑制（マスク着用や大声を出さないこと）の徹底</a:t>
              </a:r>
            </a:p>
          </p:txBody>
        </p:sp>
        <p:sp>
          <p:nvSpPr>
            <p:cNvPr id="47" name="正方形/長方形 46"/>
            <p:cNvSpPr/>
            <p:nvPr/>
          </p:nvSpPr>
          <p:spPr>
            <a:xfrm>
              <a:off x="1901028" y="342752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48" name="テキスト ボックス 47"/>
            <p:cNvSpPr txBox="1"/>
            <p:nvPr/>
          </p:nvSpPr>
          <p:spPr>
            <a:xfrm>
              <a:off x="2290703" y="2386263"/>
              <a:ext cx="4281536" cy="1938992"/>
            </a:xfrm>
            <a:prstGeom prst="rect">
              <a:avLst/>
            </a:prstGeom>
            <a:noFill/>
            <a:ln>
              <a:noFill/>
            </a:ln>
          </p:spPr>
          <p:txBody>
            <a:bodyPr wrap="square" rtlCol="0" anchor="b">
              <a:spAutoFit/>
            </a:bodyPr>
            <a:lstStyle/>
            <a:p>
              <a:pPr lvl="0">
                <a:lnSpc>
                  <a:spcPts val="1600"/>
                </a:lnSpc>
                <a:defRPr/>
              </a:pP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大声なしの場合</a:t>
              </a:r>
              <a:r>
                <a:rPr kumimoji="1" lang="en-US" altLang="ja-JP" sz="1600" b="1" dirty="0">
                  <a:latin typeface="メイリオ" panose="020B0604030504040204" pitchFamily="50" charset="-128"/>
                  <a:ea typeface="メイリオ" panose="020B0604030504040204" pitchFamily="50" charset="-128"/>
                </a:rPr>
                <a:t>】</a:t>
              </a:r>
            </a:p>
            <a:p>
              <a:pPr lvl="0">
                <a:lnSpc>
                  <a:spcPts val="1600"/>
                </a:lnSpc>
                <a:defRPr/>
              </a:pPr>
              <a:r>
                <a:rPr kumimoji="1" lang="ja-JP" altLang="en-US" sz="1600" b="1" dirty="0">
                  <a:latin typeface="メイリオ" panose="020B0604030504040204" pitchFamily="50" charset="-128"/>
                  <a:ea typeface="メイリオ" panose="020B0604030504040204" pitchFamily="50" charset="-128"/>
                </a:rPr>
                <a:t>飛沫が発生するおそれのある行為を抑制するため、適切なマスク（品質の確かな、できれば不織布）の正しい着用や大声（</a:t>
              </a: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）を出さないことを周知・徹底し、そうした行為をする者がいた場合には、個別に注意、退場処分等の措置を講じる。</a:t>
              </a:r>
              <a:endParaRPr kumimoji="1" lang="en-US" altLang="ja-JP" sz="1600" b="1" dirty="0">
                <a:latin typeface="メイリオ" panose="020B0604030504040204" pitchFamily="50" charset="-128"/>
                <a:ea typeface="メイリオ" panose="020B0604030504040204" pitchFamily="50" charset="-128"/>
              </a:endParaRPr>
            </a:p>
            <a:p>
              <a:pPr marL="452438" lvl="0" indent="-452438">
                <a:lnSpc>
                  <a:spcPts val="1600"/>
                </a:lnSpc>
                <a:defRPr/>
              </a:pPr>
              <a:r>
                <a:rPr kumimoji="1" lang="ja-JP" altLang="en-US" sz="1200" b="1" dirty="0">
                  <a:latin typeface="メイリオ" panose="020B0604030504040204" pitchFamily="50" charset="-128"/>
                  <a:ea typeface="メイリオ" panose="020B0604030504040204" pitchFamily="50" charset="-128"/>
                </a:rPr>
                <a:t>（</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）大声の定義を「観客等が、①通常よりも大きな声量で、②反復・継続的に声を発すること」とする。</a:t>
              </a:r>
            </a:p>
          </p:txBody>
        </p:sp>
      </p:grpSp>
      <p:grpSp>
        <p:nvGrpSpPr>
          <p:cNvPr id="51" name="グループ化 50"/>
          <p:cNvGrpSpPr/>
          <p:nvPr/>
        </p:nvGrpSpPr>
        <p:grpSpPr>
          <a:xfrm>
            <a:off x="297318" y="5173313"/>
            <a:ext cx="6387284" cy="1594184"/>
            <a:chOff x="290460" y="2456344"/>
            <a:chExt cx="6387284" cy="1594184"/>
          </a:xfrm>
        </p:grpSpPr>
        <p:sp>
          <p:nvSpPr>
            <p:cNvPr id="52" name="角丸四角形 51"/>
            <p:cNvSpPr/>
            <p:nvPr/>
          </p:nvSpPr>
          <p:spPr>
            <a:xfrm>
              <a:off x="1732166" y="2475832"/>
              <a:ext cx="4945578" cy="1574696"/>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53" name="角丸四角形 52"/>
            <p:cNvSpPr/>
            <p:nvPr/>
          </p:nvSpPr>
          <p:spPr>
            <a:xfrm>
              <a:off x="290460" y="2456344"/>
              <a:ext cx="1300216" cy="1591923"/>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②手洗、手指・施設消毒の徹底</a:t>
              </a:r>
            </a:p>
          </p:txBody>
        </p:sp>
        <p:sp>
          <p:nvSpPr>
            <p:cNvPr id="54" name="正方形/長方形 53"/>
            <p:cNvSpPr/>
            <p:nvPr/>
          </p:nvSpPr>
          <p:spPr>
            <a:xfrm>
              <a:off x="1901028" y="271062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55" name="テキスト ボックス 54"/>
            <p:cNvSpPr txBox="1"/>
            <p:nvPr/>
          </p:nvSpPr>
          <p:spPr>
            <a:xfrm>
              <a:off x="2303910" y="3415863"/>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主催者側による施設内（出入口、トイレ、共用部等）の定期的かつこまめな消毒の実施。</a:t>
              </a:r>
            </a:p>
          </p:txBody>
        </p:sp>
        <p:sp>
          <p:nvSpPr>
            <p:cNvPr id="56" name="テキスト ボックス 55"/>
            <p:cNvSpPr txBox="1"/>
            <p:nvPr/>
          </p:nvSpPr>
          <p:spPr>
            <a:xfrm>
              <a:off x="2347138" y="2647720"/>
              <a:ext cx="4281536" cy="707886"/>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こまめな手洗や手指消毒の徹底を促す（会場出入口等へのアルコール等の手指消毒液の設置や場内アナウンス等の実施。）。</a:t>
              </a:r>
            </a:p>
          </p:txBody>
        </p:sp>
        <p:sp>
          <p:nvSpPr>
            <p:cNvPr id="57" name="正方形/長方形 56"/>
            <p:cNvSpPr/>
            <p:nvPr/>
          </p:nvSpPr>
          <p:spPr>
            <a:xfrm>
              <a:off x="1900610" y="3507516"/>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grpSp>
        <p:nvGrpSpPr>
          <p:cNvPr id="61" name="グループ化 60"/>
          <p:cNvGrpSpPr/>
          <p:nvPr/>
        </p:nvGrpSpPr>
        <p:grpSpPr>
          <a:xfrm>
            <a:off x="290460" y="6827965"/>
            <a:ext cx="6387284" cy="888278"/>
            <a:chOff x="290460" y="2666472"/>
            <a:chExt cx="6387284" cy="888278"/>
          </a:xfrm>
        </p:grpSpPr>
        <p:sp>
          <p:nvSpPr>
            <p:cNvPr id="64" name="角丸四角形 63"/>
            <p:cNvSpPr/>
            <p:nvPr/>
          </p:nvSpPr>
          <p:spPr>
            <a:xfrm>
              <a:off x="1732166" y="2684150"/>
              <a:ext cx="4945578" cy="870600"/>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5" name="角丸四角形 64"/>
            <p:cNvSpPr/>
            <p:nvPr/>
          </p:nvSpPr>
          <p:spPr>
            <a:xfrm>
              <a:off x="290460" y="2666472"/>
              <a:ext cx="1300216" cy="88520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③換気の徹底</a:t>
              </a:r>
            </a:p>
          </p:txBody>
        </p:sp>
        <p:sp>
          <p:nvSpPr>
            <p:cNvPr id="66" name="正方形/長方形 65"/>
            <p:cNvSpPr/>
            <p:nvPr/>
          </p:nvSpPr>
          <p:spPr>
            <a:xfrm>
              <a:off x="1901028" y="2974868"/>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8" name="テキスト ボックス 67"/>
            <p:cNvSpPr txBox="1"/>
            <p:nvPr/>
          </p:nvSpPr>
          <p:spPr>
            <a:xfrm>
              <a:off x="2310768" y="2760377"/>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法令を遵守した空調設備の設置による常時換気又はこまめな換気（１時間に２回以上・１回に５分間以上等）の徹底。</a:t>
              </a:r>
            </a:p>
          </p:txBody>
        </p:sp>
      </p:grpSp>
      <p:grpSp>
        <p:nvGrpSpPr>
          <p:cNvPr id="70" name="グループ化 69"/>
          <p:cNvGrpSpPr/>
          <p:nvPr/>
        </p:nvGrpSpPr>
        <p:grpSpPr>
          <a:xfrm>
            <a:off x="297318" y="7791256"/>
            <a:ext cx="6387284" cy="2006595"/>
            <a:chOff x="290460" y="2339406"/>
            <a:chExt cx="6387284" cy="2006595"/>
          </a:xfrm>
        </p:grpSpPr>
        <p:sp>
          <p:nvSpPr>
            <p:cNvPr id="71" name="角丸四角形 70"/>
            <p:cNvSpPr/>
            <p:nvPr/>
          </p:nvSpPr>
          <p:spPr>
            <a:xfrm>
              <a:off x="1732166" y="2360158"/>
              <a:ext cx="4945578" cy="1985843"/>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2" name="角丸四角形 71"/>
            <p:cNvSpPr/>
            <p:nvPr/>
          </p:nvSpPr>
          <p:spPr>
            <a:xfrm>
              <a:off x="290460" y="2339406"/>
              <a:ext cx="1300216" cy="198584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④来場者間の密集回避</a:t>
              </a:r>
            </a:p>
          </p:txBody>
        </p:sp>
        <p:sp>
          <p:nvSpPr>
            <p:cNvPr id="73" name="正方形/長方形 72"/>
            <p:cNvSpPr/>
            <p:nvPr/>
          </p:nvSpPr>
          <p:spPr>
            <a:xfrm>
              <a:off x="1901028" y="255842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4" name="テキスト ボックス 73"/>
            <p:cNvSpPr txBox="1"/>
            <p:nvPr/>
          </p:nvSpPr>
          <p:spPr>
            <a:xfrm>
              <a:off x="2357890" y="2481034"/>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入退場時の密集を回避するための措置（入場ゲートの増設や時間差入退場等）の実施。</a:t>
              </a:r>
            </a:p>
          </p:txBody>
        </p:sp>
        <p:sp>
          <p:nvSpPr>
            <p:cNvPr id="77" name="正方形/長方形 76"/>
            <p:cNvSpPr/>
            <p:nvPr/>
          </p:nvSpPr>
          <p:spPr>
            <a:xfrm>
              <a:off x="1894170" y="3078294"/>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8" name="正方形/長方形 77"/>
            <p:cNvSpPr/>
            <p:nvPr/>
          </p:nvSpPr>
          <p:spPr>
            <a:xfrm>
              <a:off x="1900610" y="3686337"/>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81" name="テキスト ボックス 80"/>
            <p:cNvSpPr txBox="1"/>
            <p:nvPr/>
          </p:nvSpPr>
          <p:spPr>
            <a:xfrm>
              <a:off x="2340280" y="3023890"/>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休憩時間や待合場所での密集も回避するための人員配置や動線確保等の体制構築。</a:t>
              </a:r>
            </a:p>
          </p:txBody>
        </p:sp>
        <p:sp>
          <p:nvSpPr>
            <p:cNvPr id="84" name="テキスト ボックス 83"/>
            <p:cNvSpPr txBox="1"/>
            <p:nvPr/>
          </p:nvSpPr>
          <p:spPr>
            <a:xfrm>
              <a:off x="2330100" y="3530581"/>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大声を伴わない場合には、人と人とが触れ合わない間隔、大声を伴う可能性のあるイベントは、前後左右の座席との身体的距離の確保</a:t>
              </a:r>
            </a:p>
          </p:txBody>
        </p:sp>
      </p:grpSp>
      <p:sp>
        <p:nvSpPr>
          <p:cNvPr id="86" name="テキスト ボックス 85"/>
          <p:cNvSpPr txBox="1"/>
          <p:nvPr/>
        </p:nvSpPr>
        <p:spPr>
          <a:xfrm>
            <a:off x="6308738" y="9584918"/>
            <a:ext cx="538525" cy="338554"/>
          </a:xfrm>
          <a:prstGeom prst="rect">
            <a:avLst/>
          </a:prstGeom>
          <a:noFill/>
          <a:ln>
            <a:noFill/>
          </a:ln>
        </p:spPr>
        <p:txBody>
          <a:bodyPr wrap="square" rtlCol="0" anchor="ctr">
            <a:spAutoFit/>
          </a:bodyPr>
          <a:lstStyle/>
          <a:p>
            <a:pPr algn="ctr"/>
            <a:r>
              <a:rPr kumimoji="1" lang="ja-JP" altLang="en-US" sz="1600" b="1" dirty="0">
                <a:latin typeface="メイリオ" panose="020B0604030504040204" pitchFamily="50" charset="-128"/>
                <a:ea typeface="メイリオ" panose="020B0604030504040204" pitchFamily="50" charset="-128"/>
              </a:rPr>
              <a:t>２</a:t>
            </a:r>
            <a:endParaRPr kumimoji="1" lang="en-US" altLang="ja-JP" sz="1600" b="1" dirty="0">
              <a:latin typeface="メイリオ" panose="020B0604030504040204" pitchFamily="50" charset="-128"/>
              <a:ea typeface="メイリオ" panose="020B0604030504040204" pitchFamily="50" charset="-128"/>
            </a:endParaRPr>
          </a:p>
        </p:txBody>
      </p:sp>
      <p:sp>
        <p:nvSpPr>
          <p:cNvPr id="40" name="テキスト ボックス 39"/>
          <p:cNvSpPr txBox="1"/>
          <p:nvPr/>
        </p:nvSpPr>
        <p:spPr>
          <a:xfrm>
            <a:off x="3774687" y="493957"/>
            <a:ext cx="3197614" cy="338554"/>
          </a:xfrm>
          <a:prstGeom prst="rect">
            <a:avLst/>
          </a:prstGeom>
          <a:noFill/>
        </p:spPr>
        <p:txBody>
          <a:bodyPr wrap="square" rtlCol="0">
            <a:spAutoFit/>
          </a:bodyPr>
          <a:lstStyle/>
          <a:p>
            <a:pPr algn="ct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第１版（令和３年</a:t>
            </a:r>
            <a:r>
              <a:rPr kumimoji="1" lang="en-US" altLang="ja-JP" sz="1600" b="1" dirty="0">
                <a:latin typeface="メイリオ" panose="020B0604030504040204" pitchFamily="50" charset="-128"/>
                <a:ea typeface="メイリオ" panose="020B0604030504040204" pitchFamily="50" charset="-128"/>
              </a:rPr>
              <a:t>11</a:t>
            </a:r>
            <a:r>
              <a:rPr kumimoji="1" lang="ja-JP" altLang="en-US" sz="1600" b="1" dirty="0">
                <a:latin typeface="メイリオ" panose="020B0604030504040204" pitchFamily="50" charset="-128"/>
                <a:ea typeface="メイリオ" panose="020B0604030504040204" pitchFamily="50" charset="-128"/>
              </a:rPr>
              <a:t>月版）</a:t>
            </a:r>
            <a:r>
              <a:rPr kumimoji="1" lang="en-US" altLang="ja-JP" sz="1600" b="1" dirty="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41" name="テキスト ボックス 40"/>
          <p:cNvSpPr txBox="1"/>
          <p:nvPr/>
        </p:nvSpPr>
        <p:spPr>
          <a:xfrm>
            <a:off x="2290703" y="4426244"/>
            <a:ext cx="4301601" cy="707886"/>
          </a:xfrm>
          <a:prstGeom prst="rect">
            <a:avLst/>
          </a:prstGeom>
          <a:noFill/>
          <a:ln>
            <a:noFill/>
          </a:ln>
        </p:spPr>
        <p:txBody>
          <a:bodyPr wrap="square" rtlCol="0" anchor="b">
            <a:spAutoFit/>
          </a:bodyPr>
          <a:lstStyle/>
          <a:p>
            <a:pPr lvl="0">
              <a:lnSpc>
                <a:spcPts val="1600"/>
              </a:lnSpc>
              <a:defRPr/>
            </a:pP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大声ありの場合</a:t>
            </a:r>
            <a:r>
              <a:rPr kumimoji="1" lang="en-US" altLang="ja-JP" sz="1600" b="1" dirty="0">
                <a:latin typeface="メイリオ" panose="020B0604030504040204" pitchFamily="50" charset="-128"/>
                <a:ea typeface="メイリオ" panose="020B0604030504040204" pitchFamily="50" charset="-128"/>
              </a:rPr>
              <a:t>】</a:t>
            </a:r>
          </a:p>
          <a:p>
            <a:pPr lvl="0">
              <a:lnSpc>
                <a:spcPts val="1600"/>
              </a:lnSpc>
              <a:defRPr/>
            </a:pPr>
            <a:r>
              <a:rPr kumimoji="1" lang="ja-JP" altLang="en-US" sz="1600" b="1" dirty="0">
                <a:latin typeface="メイリオ" panose="020B0604030504040204" pitchFamily="50" charset="-128"/>
                <a:ea typeface="メイリオ" panose="020B0604030504040204" pitchFamily="50" charset="-128"/>
              </a:rPr>
              <a:t>「大声なしの場合」の「大声」を「常時大声を出す行為」と読み替える。</a:t>
            </a:r>
            <a:endParaRPr kumimoji="1" lang="en-US" altLang="ja-JP" sz="1600" b="1" dirty="0">
              <a:latin typeface="メイリオ" panose="020B0604030504040204" pitchFamily="50" charset="-128"/>
              <a:ea typeface="メイリオ" panose="020B0604030504040204" pitchFamily="50" charset="-128"/>
            </a:endParaRPr>
          </a:p>
        </p:txBody>
      </p:sp>
      <p:cxnSp>
        <p:nvCxnSpPr>
          <p:cNvPr id="4" name="直線コネクタ 3"/>
          <p:cNvCxnSpPr/>
          <p:nvPr/>
        </p:nvCxnSpPr>
        <p:spPr>
          <a:xfrm>
            <a:off x="2364748" y="4426244"/>
            <a:ext cx="4106390" cy="0"/>
          </a:xfrm>
          <a:prstGeom prst="line">
            <a:avLst/>
          </a:prstGeom>
          <a:ln>
            <a:prstDash val="dash"/>
          </a:ln>
        </p:spPr>
        <p:style>
          <a:lnRef idx="1">
            <a:schemeClr val="dk1"/>
          </a:lnRef>
          <a:fillRef idx="0">
            <a:schemeClr val="dk1"/>
          </a:fillRef>
          <a:effectRef idx="0">
            <a:schemeClr val="dk1"/>
          </a:effectRef>
          <a:fontRef idx="minor">
            <a:schemeClr val="tx1"/>
          </a:fontRef>
        </p:style>
      </p:cxnSp>
      <p:sp>
        <p:nvSpPr>
          <p:cNvPr id="44" name="テキスト ボックス 43">
            <a:extLst>
              <a:ext uri="{FF2B5EF4-FFF2-40B4-BE49-F238E27FC236}">
                <a16:creationId xmlns:a16="http://schemas.microsoft.com/office/drawing/2014/main" xmlns="" id="{0EB74670-7372-40DB-92A9-146A26E1014D}"/>
              </a:ext>
            </a:extLst>
          </p:cNvPr>
          <p:cNvSpPr txBox="1"/>
          <p:nvPr/>
        </p:nvSpPr>
        <p:spPr>
          <a:xfrm>
            <a:off x="1863085" y="3599323"/>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45" name="テキスト ボックス 44">
            <a:extLst>
              <a:ext uri="{FF2B5EF4-FFF2-40B4-BE49-F238E27FC236}">
                <a16:creationId xmlns:a16="http://schemas.microsoft.com/office/drawing/2014/main" xmlns="" id="{FFC12CDE-F5CB-4242-A289-A219374B2649}"/>
              </a:ext>
            </a:extLst>
          </p:cNvPr>
          <p:cNvSpPr txBox="1"/>
          <p:nvPr/>
        </p:nvSpPr>
        <p:spPr>
          <a:xfrm>
            <a:off x="1863085" y="5458561"/>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46" name="テキスト ボックス 45">
            <a:extLst>
              <a:ext uri="{FF2B5EF4-FFF2-40B4-BE49-F238E27FC236}">
                <a16:creationId xmlns:a16="http://schemas.microsoft.com/office/drawing/2014/main" xmlns="" id="{8AC576F0-DF6B-466C-B429-EEF767B32FE6}"/>
              </a:ext>
            </a:extLst>
          </p:cNvPr>
          <p:cNvSpPr txBox="1"/>
          <p:nvPr/>
        </p:nvSpPr>
        <p:spPr>
          <a:xfrm>
            <a:off x="1872941" y="6249893"/>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49" name="テキスト ボックス 48">
            <a:extLst>
              <a:ext uri="{FF2B5EF4-FFF2-40B4-BE49-F238E27FC236}">
                <a16:creationId xmlns:a16="http://schemas.microsoft.com/office/drawing/2014/main" xmlns="" id="{3B6F0C1D-71BF-406E-98B5-7245B502C212}"/>
              </a:ext>
            </a:extLst>
          </p:cNvPr>
          <p:cNvSpPr txBox="1"/>
          <p:nvPr/>
        </p:nvSpPr>
        <p:spPr>
          <a:xfrm>
            <a:off x="1872941" y="7163279"/>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0" name="テキスト ボックス 49">
            <a:extLst>
              <a:ext uri="{FF2B5EF4-FFF2-40B4-BE49-F238E27FC236}">
                <a16:creationId xmlns:a16="http://schemas.microsoft.com/office/drawing/2014/main" xmlns="" id="{F89D6C92-B7E0-4449-9A6E-4895D731F95C}"/>
              </a:ext>
            </a:extLst>
          </p:cNvPr>
          <p:cNvSpPr txBox="1"/>
          <p:nvPr/>
        </p:nvSpPr>
        <p:spPr>
          <a:xfrm>
            <a:off x="1878113" y="8040103"/>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8" name="テキスト ボックス 57">
            <a:extLst>
              <a:ext uri="{FF2B5EF4-FFF2-40B4-BE49-F238E27FC236}">
                <a16:creationId xmlns:a16="http://schemas.microsoft.com/office/drawing/2014/main" xmlns="" id="{6F4BA875-0CAC-4409-89A9-4CC683272F6F}"/>
              </a:ext>
            </a:extLst>
          </p:cNvPr>
          <p:cNvSpPr txBox="1"/>
          <p:nvPr/>
        </p:nvSpPr>
        <p:spPr>
          <a:xfrm>
            <a:off x="1872941" y="8571934"/>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9" name="テキスト ボックス 58">
            <a:extLst>
              <a:ext uri="{FF2B5EF4-FFF2-40B4-BE49-F238E27FC236}">
                <a16:creationId xmlns:a16="http://schemas.microsoft.com/office/drawing/2014/main" xmlns="" id="{02CB49E8-D96B-4DF2-B6EB-20A055681908}"/>
              </a:ext>
            </a:extLst>
          </p:cNvPr>
          <p:cNvSpPr txBox="1"/>
          <p:nvPr/>
        </p:nvSpPr>
        <p:spPr>
          <a:xfrm>
            <a:off x="1856664" y="9171831"/>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031387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正方形/長方形 81"/>
          <p:cNvSpPr/>
          <p:nvPr/>
        </p:nvSpPr>
        <p:spPr>
          <a:xfrm>
            <a:off x="137312" y="2354810"/>
            <a:ext cx="6608092" cy="710932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nvGrpSpPr>
          <p:cNvPr id="36" name="グループ化 35"/>
          <p:cNvGrpSpPr/>
          <p:nvPr/>
        </p:nvGrpSpPr>
        <p:grpSpPr>
          <a:xfrm>
            <a:off x="127039" y="809094"/>
            <a:ext cx="6608092" cy="1425503"/>
            <a:chOff x="124955" y="1254625"/>
            <a:chExt cx="6608092" cy="915366"/>
          </a:xfrm>
        </p:grpSpPr>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5" name="角丸四角形 14"/>
            <p:cNvSpPr/>
            <p:nvPr/>
          </p:nvSpPr>
          <p:spPr>
            <a:xfrm>
              <a:off x="1426291" y="1308383"/>
              <a:ext cx="5245730" cy="8078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8" name="テキスト ボックス 17"/>
            <p:cNvSpPr txBox="1"/>
            <p:nvPr/>
          </p:nvSpPr>
          <p:spPr>
            <a:xfrm>
              <a:off x="233416" y="1527154"/>
              <a:ext cx="1084414"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基本的な</a:t>
              </a:r>
              <a:endParaRPr kumimoji="1" lang="en-US" altLang="ja-JP"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感染防止</a:t>
              </a:r>
            </a:p>
          </p:txBody>
        </p:sp>
        <p:sp>
          <p:nvSpPr>
            <p:cNvPr id="21" name="テキスト ボックス 20"/>
            <p:cNvSpPr txBox="1"/>
            <p:nvPr/>
          </p:nvSpPr>
          <p:spPr>
            <a:xfrm>
              <a:off x="1453587" y="1409381"/>
              <a:ext cx="5190119" cy="630150"/>
            </a:xfrm>
            <a:prstGeom prst="rect">
              <a:avLst/>
            </a:prstGeom>
            <a:noFill/>
            <a:ln>
              <a:noFill/>
            </a:ln>
          </p:spPr>
          <p:txBody>
            <a:bodyPr wrap="square" rtlCol="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dirty="0">
                  <a:latin typeface="メイリオ" panose="020B0604030504040204" pitchFamily="50" charset="-128"/>
                  <a:ea typeface="メイリオ" panose="020B0604030504040204" pitchFamily="50" charset="-128"/>
                </a:rPr>
                <a:t>イベント開催時には、</a:t>
              </a:r>
              <a:r>
                <a:rPr kumimoji="1" lang="ja-JP" altLang="en-US"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下記の項目（イベント開催時の必要な感染防止策）を満たすことが必要です。</a:t>
              </a:r>
              <a:endParaRPr kumimoji="1" lang="en-US" altLang="ja-JP"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a:p>
              <a:pPr marL="180975" lvl="0" indent="-180975">
                <a:defRPr/>
              </a:pPr>
              <a:r>
                <a:rPr kumimoji="1" lang="en-US" altLang="ja-JP" sz="1200" b="1" dirty="0">
                  <a:latin typeface="メイリオ" panose="020B0604030504040204" pitchFamily="50" charset="-128"/>
                  <a:ea typeface="メイリオ" panose="020B0604030504040204" pitchFamily="50" charset="-128"/>
                </a:rPr>
                <a:t>※5,000</a:t>
              </a:r>
              <a:r>
                <a:rPr kumimoji="1" lang="ja-JP" altLang="en-US" sz="1200" b="1" noProof="0" dirty="0">
                  <a:latin typeface="メイリオ" panose="020B0604030504040204" pitchFamily="50" charset="-128"/>
                  <a:ea typeface="メイリオ" panose="020B0604030504040204" pitchFamily="50" charset="-128"/>
                </a:rPr>
                <a:t>人かつ収容率</a:t>
              </a:r>
              <a:r>
                <a:rPr kumimoji="1" lang="en-US" altLang="ja-JP" sz="1200" b="1" noProof="0" dirty="0">
                  <a:latin typeface="メイリオ" panose="020B0604030504040204" pitchFamily="50" charset="-128"/>
                  <a:ea typeface="メイリオ" panose="020B0604030504040204" pitchFamily="50" charset="-128"/>
                </a:rPr>
                <a:t>50%</a:t>
              </a:r>
              <a:r>
                <a:rPr kumimoji="1" lang="ja-JP" altLang="en-US" sz="1200" b="1" noProof="0" dirty="0">
                  <a:latin typeface="メイリオ" panose="020B0604030504040204" pitchFamily="50" charset="-128"/>
                  <a:ea typeface="メイリオ" panose="020B0604030504040204" pitchFamily="50" charset="-128"/>
                </a:rPr>
                <a:t>超のイベント開催時には、個別のイベントごとの具体的な対策を記載した「感染防止安全計画」の提出が必要です。</a:t>
              </a:r>
              <a:endParaRPr kumimoji="1" lang="en-US" altLang="ja-JP" sz="12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grpSp>
      <p:grpSp>
        <p:nvGrpSpPr>
          <p:cNvPr id="6" name="グループ化 5"/>
          <p:cNvGrpSpPr/>
          <p:nvPr/>
        </p:nvGrpSpPr>
        <p:grpSpPr>
          <a:xfrm>
            <a:off x="-206197" y="51078"/>
            <a:ext cx="7565642" cy="523220"/>
            <a:chOff x="-206197" y="51078"/>
            <a:chExt cx="7565642" cy="523220"/>
          </a:xfrm>
        </p:grpSpPr>
        <p:sp>
          <p:nvSpPr>
            <p:cNvPr id="104"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rPr>
                <a:t>感染防止策チェックリスト</a:t>
              </a:r>
              <a:endParaRPr kumimoji="1" lang="en-US" altLang="ja-JP" sz="24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70" name="グループ化 69"/>
          <p:cNvGrpSpPr/>
          <p:nvPr/>
        </p:nvGrpSpPr>
        <p:grpSpPr>
          <a:xfrm>
            <a:off x="297318" y="7329161"/>
            <a:ext cx="6387284" cy="2006595"/>
            <a:chOff x="290460" y="2339406"/>
            <a:chExt cx="6387284" cy="2006595"/>
          </a:xfrm>
        </p:grpSpPr>
        <p:sp>
          <p:nvSpPr>
            <p:cNvPr id="71" name="角丸四角形 70"/>
            <p:cNvSpPr/>
            <p:nvPr/>
          </p:nvSpPr>
          <p:spPr>
            <a:xfrm>
              <a:off x="1732166" y="2360158"/>
              <a:ext cx="4945578" cy="1985843"/>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2" name="角丸四角形 71"/>
            <p:cNvSpPr/>
            <p:nvPr/>
          </p:nvSpPr>
          <p:spPr>
            <a:xfrm>
              <a:off x="290460" y="2339406"/>
              <a:ext cx="1300216" cy="198584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⑦参加者の　把握・管理等</a:t>
              </a:r>
            </a:p>
          </p:txBody>
        </p:sp>
        <p:sp>
          <p:nvSpPr>
            <p:cNvPr id="73" name="正方形/長方形 72"/>
            <p:cNvSpPr/>
            <p:nvPr/>
          </p:nvSpPr>
          <p:spPr>
            <a:xfrm>
              <a:off x="1904005" y="390239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4" name="テキスト ボックス 73"/>
            <p:cNvSpPr txBox="1"/>
            <p:nvPr/>
          </p:nvSpPr>
          <p:spPr>
            <a:xfrm>
              <a:off x="2361285" y="3826231"/>
              <a:ext cx="4281536" cy="502702"/>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時差入退場の実施や直行・直帰の呼びかけ等イベント前後の感染防止の注意喚起。</a:t>
              </a:r>
            </a:p>
          </p:txBody>
        </p:sp>
        <p:sp>
          <p:nvSpPr>
            <p:cNvPr id="77" name="正方形/長方形 76"/>
            <p:cNvSpPr/>
            <p:nvPr/>
          </p:nvSpPr>
          <p:spPr>
            <a:xfrm>
              <a:off x="1892223" y="251783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8" name="正方形/長方形 77"/>
            <p:cNvSpPr/>
            <p:nvPr/>
          </p:nvSpPr>
          <p:spPr>
            <a:xfrm>
              <a:off x="1900610" y="3145064"/>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81" name="テキスト ボックス 80"/>
            <p:cNvSpPr txBox="1"/>
            <p:nvPr/>
          </p:nvSpPr>
          <p:spPr>
            <a:xfrm>
              <a:off x="2340280" y="2421752"/>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チケット購入時又は入場時の連絡先確認やアプリ等を活用した参加者の把握。</a:t>
              </a:r>
            </a:p>
          </p:txBody>
        </p:sp>
        <p:sp>
          <p:nvSpPr>
            <p:cNvPr id="84" name="テキスト ボックス 83"/>
            <p:cNvSpPr txBox="1"/>
            <p:nvPr/>
          </p:nvSpPr>
          <p:spPr>
            <a:xfrm>
              <a:off x="2330100" y="3014944"/>
              <a:ext cx="4281536" cy="707886"/>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入場時の検温、有症状（発熱又は風邪等の症状）等を理由に入場できなかった際の払戻し措置等により、有症状者の入場を確実に防止。</a:t>
              </a:r>
            </a:p>
          </p:txBody>
        </p:sp>
      </p:grpSp>
      <p:grpSp>
        <p:nvGrpSpPr>
          <p:cNvPr id="45" name="グループ化 44"/>
          <p:cNvGrpSpPr/>
          <p:nvPr/>
        </p:nvGrpSpPr>
        <p:grpSpPr>
          <a:xfrm>
            <a:off x="297318" y="2626122"/>
            <a:ext cx="6387284" cy="2422082"/>
            <a:chOff x="290460" y="2339406"/>
            <a:chExt cx="6387284" cy="2422082"/>
          </a:xfrm>
        </p:grpSpPr>
        <p:sp>
          <p:nvSpPr>
            <p:cNvPr id="46" name="角丸四角形 45"/>
            <p:cNvSpPr/>
            <p:nvPr/>
          </p:nvSpPr>
          <p:spPr>
            <a:xfrm>
              <a:off x="1732166" y="2360158"/>
              <a:ext cx="4945578" cy="2401330"/>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49" name="角丸四角形 48"/>
            <p:cNvSpPr/>
            <p:nvPr/>
          </p:nvSpPr>
          <p:spPr>
            <a:xfrm>
              <a:off x="290460" y="2339406"/>
              <a:ext cx="1300216" cy="2422082"/>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⑤飲食の制限</a:t>
              </a:r>
            </a:p>
          </p:txBody>
        </p:sp>
        <p:sp>
          <p:nvSpPr>
            <p:cNvPr id="50" name="正方形/長方形 49"/>
            <p:cNvSpPr/>
            <p:nvPr/>
          </p:nvSpPr>
          <p:spPr>
            <a:xfrm>
              <a:off x="1901028" y="255842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58" name="テキスト ボックス 57"/>
            <p:cNvSpPr txBox="1"/>
            <p:nvPr/>
          </p:nvSpPr>
          <p:spPr>
            <a:xfrm>
              <a:off x="2357890" y="2488149"/>
              <a:ext cx="4281536" cy="502702"/>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飲食時の感染防止策（飲食店に求められる感染防止策等を踏まえた十分な対策）の徹底。</a:t>
              </a:r>
            </a:p>
          </p:txBody>
        </p:sp>
        <p:sp>
          <p:nvSpPr>
            <p:cNvPr id="62" name="正方形/長方形 61"/>
            <p:cNvSpPr/>
            <p:nvPr/>
          </p:nvSpPr>
          <p:spPr>
            <a:xfrm>
              <a:off x="1894170" y="2947633"/>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3" name="正方形/長方形 62"/>
            <p:cNvSpPr/>
            <p:nvPr/>
          </p:nvSpPr>
          <p:spPr>
            <a:xfrm>
              <a:off x="1900610" y="3493129"/>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7" name="テキスト ボックス 66"/>
            <p:cNvSpPr txBox="1"/>
            <p:nvPr/>
          </p:nvSpPr>
          <p:spPr>
            <a:xfrm>
              <a:off x="2373642" y="3299520"/>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長時間マスクを外す飲食は、隣席への飛沫感染のリスクを高めるため、可能な限り、飲食専用エリア以外（例：観客席等）は自粛。</a:t>
              </a:r>
            </a:p>
          </p:txBody>
        </p:sp>
        <p:sp>
          <p:nvSpPr>
            <p:cNvPr id="69" name="テキスト ボックス 68"/>
            <p:cNvSpPr txBox="1"/>
            <p:nvPr/>
          </p:nvSpPr>
          <p:spPr>
            <a:xfrm>
              <a:off x="2357890" y="2978666"/>
              <a:ext cx="4281536" cy="307777"/>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飲食中以外のマスク着用の推奨。</a:t>
              </a:r>
            </a:p>
          </p:txBody>
        </p:sp>
        <p:sp>
          <p:nvSpPr>
            <p:cNvPr id="76" name="正方形/長方形 75"/>
            <p:cNvSpPr/>
            <p:nvPr/>
          </p:nvSpPr>
          <p:spPr>
            <a:xfrm>
              <a:off x="1892223" y="4155046"/>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9" name="テキスト ボックス 78"/>
            <p:cNvSpPr txBox="1"/>
            <p:nvPr/>
          </p:nvSpPr>
          <p:spPr>
            <a:xfrm>
              <a:off x="2373642" y="3978804"/>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自治体等の要請に従った飲食・酒類提供の可否判断（提供する場合には飲酒に伴う大声等を防ぐ対策を検討。）。</a:t>
              </a:r>
            </a:p>
          </p:txBody>
        </p:sp>
      </p:grpSp>
      <p:grpSp>
        <p:nvGrpSpPr>
          <p:cNvPr id="94" name="グループ化 93"/>
          <p:cNvGrpSpPr/>
          <p:nvPr/>
        </p:nvGrpSpPr>
        <p:grpSpPr>
          <a:xfrm>
            <a:off x="273399" y="5123911"/>
            <a:ext cx="6411203" cy="2154038"/>
            <a:chOff x="290460" y="2313174"/>
            <a:chExt cx="6411203" cy="2154038"/>
          </a:xfrm>
        </p:grpSpPr>
        <p:sp>
          <p:nvSpPr>
            <p:cNvPr id="95" name="角丸四角形 94"/>
            <p:cNvSpPr/>
            <p:nvPr/>
          </p:nvSpPr>
          <p:spPr>
            <a:xfrm>
              <a:off x="1756085" y="2313174"/>
              <a:ext cx="4945578" cy="2139741"/>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96" name="角丸四角形 95"/>
            <p:cNvSpPr/>
            <p:nvPr/>
          </p:nvSpPr>
          <p:spPr>
            <a:xfrm>
              <a:off x="290460" y="2313174"/>
              <a:ext cx="1300216" cy="2130298"/>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⑥出演者等の感染対策</a:t>
              </a:r>
            </a:p>
          </p:txBody>
        </p:sp>
        <p:sp>
          <p:nvSpPr>
            <p:cNvPr id="97" name="正方形/長方形 96"/>
            <p:cNvSpPr/>
            <p:nvPr/>
          </p:nvSpPr>
          <p:spPr>
            <a:xfrm>
              <a:off x="1898062" y="257538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98" name="テキスト ボックス 97"/>
            <p:cNvSpPr txBox="1"/>
            <p:nvPr/>
          </p:nvSpPr>
          <p:spPr>
            <a:xfrm>
              <a:off x="2354019" y="2379836"/>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有症状者（発熱又は風邪等の症状を呈する者）は出演・練習を控えるなど日常から出演者やスタッフ等の健康管理を徹底する。</a:t>
              </a:r>
            </a:p>
          </p:txBody>
        </p:sp>
        <p:sp>
          <p:nvSpPr>
            <p:cNvPr id="99" name="正方形/長方形 98"/>
            <p:cNvSpPr/>
            <p:nvPr/>
          </p:nvSpPr>
          <p:spPr>
            <a:xfrm>
              <a:off x="1891622" y="3222158"/>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00" name="正方形/長方形 99"/>
            <p:cNvSpPr/>
            <p:nvPr/>
          </p:nvSpPr>
          <p:spPr>
            <a:xfrm>
              <a:off x="1898062" y="3870429"/>
              <a:ext cx="288000" cy="28848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01" name="テキスト ボックス 100"/>
            <p:cNvSpPr txBox="1"/>
            <p:nvPr/>
          </p:nvSpPr>
          <p:spPr>
            <a:xfrm>
              <a:off x="2337732" y="3062049"/>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練習時等、イベント開催前も含め、声を発出する出演者やスタッフ等の関係者間での感染リスクに対処する。</a:t>
              </a:r>
            </a:p>
          </p:txBody>
        </p:sp>
        <p:sp>
          <p:nvSpPr>
            <p:cNvPr id="102" name="テキスト ボックス 101"/>
            <p:cNvSpPr txBox="1"/>
            <p:nvPr/>
          </p:nvSpPr>
          <p:spPr>
            <a:xfrm>
              <a:off x="2337732" y="3749067"/>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出演者やスタッフ等と観客がイベント前後・休憩時間等に接触しないよう確実な措置を講じる（誘導スタッフ等必要な場合を除く。）。</a:t>
              </a:r>
            </a:p>
          </p:txBody>
        </p:sp>
      </p:grpSp>
      <p:sp>
        <p:nvSpPr>
          <p:cNvPr id="103" name="テキスト ボックス 102"/>
          <p:cNvSpPr txBox="1"/>
          <p:nvPr/>
        </p:nvSpPr>
        <p:spPr>
          <a:xfrm>
            <a:off x="6308737" y="9584918"/>
            <a:ext cx="538525" cy="338554"/>
          </a:xfrm>
          <a:prstGeom prst="rect">
            <a:avLst/>
          </a:prstGeom>
          <a:noFill/>
          <a:ln>
            <a:noFill/>
          </a:ln>
        </p:spPr>
        <p:txBody>
          <a:bodyPr wrap="square" rtlCol="0" anchor="ctr">
            <a:spAutoFit/>
          </a:bodyPr>
          <a:lstStyle/>
          <a:p>
            <a:pPr algn="ctr"/>
            <a:r>
              <a:rPr kumimoji="1" lang="ja-JP" altLang="en-US" sz="1600" b="1" dirty="0">
                <a:latin typeface="メイリオ" panose="020B0604030504040204" pitchFamily="50" charset="-128"/>
                <a:ea typeface="メイリオ" panose="020B0604030504040204" pitchFamily="50" charset="-128"/>
              </a:rPr>
              <a:t>３</a:t>
            </a:r>
            <a:endParaRPr kumimoji="1" lang="en-US" altLang="ja-JP" sz="1600" b="1" dirty="0">
              <a:latin typeface="メイリオ" panose="020B0604030504040204" pitchFamily="50" charset="-128"/>
              <a:ea typeface="メイリオ" panose="020B0604030504040204" pitchFamily="50" charset="-128"/>
            </a:endParaRPr>
          </a:p>
        </p:txBody>
      </p:sp>
      <p:sp>
        <p:nvSpPr>
          <p:cNvPr id="42" name="テキスト ボックス 41"/>
          <p:cNvSpPr txBox="1"/>
          <p:nvPr/>
        </p:nvSpPr>
        <p:spPr>
          <a:xfrm>
            <a:off x="3774687" y="493957"/>
            <a:ext cx="3197614" cy="338554"/>
          </a:xfrm>
          <a:prstGeom prst="rect">
            <a:avLst/>
          </a:prstGeom>
          <a:noFill/>
        </p:spPr>
        <p:txBody>
          <a:bodyPr wrap="square" rtlCol="0">
            <a:spAutoFit/>
          </a:bodyPr>
          <a:lstStyle/>
          <a:p>
            <a:pPr algn="ctr"/>
            <a:r>
              <a:rPr kumimoji="1" lang="en-US" altLang="ja-JP" sz="1600" b="1" dirty="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第１版（令和３年</a:t>
            </a:r>
            <a:r>
              <a:rPr kumimoji="1" lang="en-US" altLang="ja-JP" sz="1600" b="1" dirty="0">
                <a:latin typeface="メイリオ" panose="020B0604030504040204" pitchFamily="50" charset="-128"/>
                <a:ea typeface="メイリオ" panose="020B0604030504040204" pitchFamily="50" charset="-128"/>
              </a:rPr>
              <a:t>11</a:t>
            </a:r>
            <a:r>
              <a:rPr kumimoji="1" lang="ja-JP" altLang="en-US" sz="1600" b="1" dirty="0">
                <a:latin typeface="メイリオ" panose="020B0604030504040204" pitchFamily="50" charset="-128"/>
                <a:ea typeface="メイリオ" panose="020B0604030504040204" pitchFamily="50" charset="-128"/>
              </a:rPr>
              <a:t>月版）</a:t>
            </a:r>
            <a:r>
              <a:rPr kumimoji="1" lang="en-US" altLang="ja-JP" sz="1600" b="1" dirty="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43" name="テキスト ボックス 42"/>
          <p:cNvSpPr txBox="1"/>
          <p:nvPr/>
        </p:nvSpPr>
        <p:spPr>
          <a:xfrm>
            <a:off x="151128" y="9478145"/>
            <a:ext cx="6467366" cy="502702"/>
          </a:xfrm>
          <a:prstGeom prst="rect">
            <a:avLst/>
          </a:prstGeom>
          <a:noFill/>
          <a:ln>
            <a:noFill/>
          </a:ln>
        </p:spPr>
        <p:txBody>
          <a:bodyPr wrap="square" rtlCol="0" anchor="ctr">
            <a:spAutoFit/>
          </a:bodyPr>
          <a:lstStyle/>
          <a:p>
            <a:pPr>
              <a:lnSpc>
                <a:spcPts val="1600"/>
              </a:lnSpc>
            </a:pPr>
            <a:r>
              <a:rPr kumimoji="1" lang="ja-JP" altLang="en-US" sz="1400" b="1" dirty="0">
                <a:latin typeface="メイリオ" panose="020B0604030504040204" pitchFamily="50" charset="-128"/>
                <a:ea typeface="メイリオ" panose="020B0604030504040204" pitchFamily="50" charset="-128"/>
              </a:rPr>
              <a:t>上記に加え、各業界が定める業種別ガイドライン（該当する業種において策定されている場合）を遵守すること。</a:t>
            </a:r>
            <a:endParaRPr kumimoji="1" lang="en-US" altLang="ja-JP" sz="1400" b="1" dirty="0">
              <a:latin typeface="メイリオ" panose="020B0604030504040204" pitchFamily="50" charset="-128"/>
              <a:ea typeface="メイリオ" panose="020B0604030504040204" pitchFamily="50" charset="-128"/>
            </a:endParaRPr>
          </a:p>
        </p:txBody>
      </p:sp>
      <p:sp>
        <p:nvSpPr>
          <p:cNvPr id="44" name="テキスト ボックス 43">
            <a:extLst>
              <a:ext uri="{FF2B5EF4-FFF2-40B4-BE49-F238E27FC236}">
                <a16:creationId xmlns:a16="http://schemas.microsoft.com/office/drawing/2014/main" xmlns="" id="{8608F298-E4B0-4806-94A1-290D3D2B18BF}"/>
              </a:ext>
            </a:extLst>
          </p:cNvPr>
          <p:cNvSpPr txBox="1"/>
          <p:nvPr/>
        </p:nvSpPr>
        <p:spPr>
          <a:xfrm>
            <a:off x="1881657" y="2881900"/>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47" name="テキスト ボックス 46">
            <a:extLst>
              <a:ext uri="{FF2B5EF4-FFF2-40B4-BE49-F238E27FC236}">
                <a16:creationId xmlns:a16="http://schemas.microsoft.com/office/drawing/2014/main" xmlns="" id="{2CD55E3B-FB37-432F-AC61-D26EF4B4AD67}"/>
              </a:ext>
            </a:extLst>
          </p:cNvPr>
          <p:cNvSpPr txBox="1"/>
          <p:nvPr/>
        </p:nvSpPr>
        <p:spPr>
          <a:xfrm>
            <a:off x="1864554" y="3283882"/>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48" name="テキスト ボックス 47">
            <a:extLst>
              <a:ext uri="{FF2B5EF4-FFF2-40B4-BE49-F238E27FC236}">
                <a16:creationId xmlns:a16="http://schemas.microsoft.com/office/drawing/2014/main" xmlns="" id="{DBB632E2-A211-4DE3-A880-78055175AD29}"/>
              </a:ext>
            </a:extLst>
          </p:cNvPr>
          <p:cNvSpPr txBox="1"/>
          <p:nvPr/>
        </p:nvSpPr>
        <p:spPr>
          <a:xfrm>
            <a:off x="1872941" y="3810022"/>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1" name="テキスト ボックス 50">
            <a:extLst>
              <a:ext uri="{FF2B5EF4-FFF2-40B4-BE49-F238E27FC236}">
                <a16:creationId xmlns:a16="http://schemas.microsoft.com/office/drawing/2014/main" xmlns="" id="{247A620A-83E1-4DB2-8257-D65F756EC4CA}"/>
              </a:ext>
            </a:extLst>
          </p:cNvPr>
          <p:cNvSpPr txBox="1"/>
          <p:nvPr/>
        </p:nvSpPr>
        <p:spPr>
          <a:xfrm>
            <a:off x="1872941" y="4477889"/>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2" name="テキスト ボックス 51">
            <a:extLst>
              <a:ext uri="{FF2B5EF4-FFF2-40B4-BE49-F238E27FC236}">
                <a16:creationId xmlns:a16="http://schemas.microsoft.com/office/drawing/2014/main" xmlns="" id="{18802867-815F-4C76-981C-AB971B987966}"/>
              </a:ext>
            </a:extLst>
          </p:cNvPr>
          <p:cNvSpPr txBox="1"/>
          <p:nvPr/>
        </p:nvSpPr>
        <p:spPr>
          <a:xfrm>
            <a:off x="1838414" y="5413654"/>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3" name="テキスト ボックス 52">
            <a:extLst>
              <a:ext uri="{FF2B5EF4-FFF2-40B4-BE49-F238E27FC236}">
                <a16:creationId xmlns:a16="http://schemas.microsoft.com/office/drawing/2014/main" xmlns="" id="{9C105054-02FF-4DB7-95A6-D87150CDBD04}"/>
              </a:ext>
            </a:extLst>
          </p:cNvPr>
          <p:cNvSpPr txBox="1"/>
          <p:nvPr/>
        </p:nvSpPr>
        <p:spPr>
          <a:xfrm>
            <a:off x="1844397" y="6064173"/>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4" name="テキスト ボックス 53">
            <a:extLst>
              <a:ext uri="{FF2B5EF4-FFF2-40B4-BE49-F238E27FC236}">
                <a16:creationId xmlns:a16="http://schemas.microsoft.com/office/drawing/2014/main" xmlns="" id="{D37108A9-EB93-49A1-A7BA-4D7D413ED3E3}"/>
              </a:ext>
            </a:extLst>
          </p:cNvPr>
          <p:cNvSpPr txBox="1"/>
          <p:nvPr/>
        </p:nvSpPr>
        <p:spPr>
          <a:xfrm>
            <a:off x="1838414" y="6709572"/>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5" name="テキスト ボックス 54">
            <a:extLst>
              <a:ext uri="{FF2B5EF4-FFF2-40B4-BE49-F238E27FC236}">
                <a16:creationId xmlns:a16="http://schemas.microsoft.com/office/drawing/2014/main" xmlns="" id="{DA68CCB0-1446-4DEF-BA14-83E91345774F}"/>
              </a:ext>
            </a:extLst>
          </p:cNvPr>
          <p:cNvSpPr txBox="1"/>
          <p:nvPr/>
        </p:nvSpPr>
        <p:spPr>
          <a:xfrm>
            <a:off x="1864554" y="7547920"/>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6" name="テキスト ボックス 55">
            <a:extLst>
              <a:ext uri="{FF2B5EF4-FFF2-40B4-BE49-F238E27FC236}">
                <a16:creationId xmlns:a16="http://schemas.microsoft.com/office/drawing/2014/main" xmlns="" id="{51CF32D8-70E3-4483-B6A2-4295AC24D2A0}"/>
              </a:ext>
            </a:extLst>
          </p:cNvPr>
          <p:cNvSpPr txBox="1"/>
          <p:nvPr/>
        </p:nvSpPr>
        <p:spPr>
          <a:xfrm>
            <a:off x="1880277" y="8164347"/>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
        <p:nvSpPr>
          <p:cNvPr id="57" name="テキスト ボックス 56">
            <a:extLst>
              <a:ext uri="{FF2B5EF4-FFF2-40B4-BE49-F238E27FC236}">
                <a16:creationId xmlns:a16="http://schemas.microsoft.com/office/drawing/2014/main" xmlns="" id="{4D44DCB0-C4B0-40E3-88A1-7A726DC40B82}"/>
              </a:ext>
            </a:extLst>
          </p:cNvPr>
          <p:cNvSpPr txBox="1"/>
          <p:nvPr/>
        </p:nvSpPr>
        <p:spPr>
          <a:xfrm>
            <a:off x="1880277" y="8922944"/>
            <a:ext cx="357054" cy="315471"/>
          </a:xfrm>
          <a:prstGeom prst="rect">
            <a:avLst/>
          </a:prstGeom>
          <a:noFill/>
          <a:ln>
            <a:noFill/>
          </a:ln>
        </p:spPr>
        <p:txBody>
          <a:bodyPr wrap="square" rtlCol="0">
            <a:spAutoFit/>
          </a:bodyPr>
          <a:lstStyle/>
          <a:p>
            <a:pPr>
              <a:lnSpc>
                <a:spcPts val="1600"/>
              </a:lnSpc>
            </a:pPr>
            <a:r>
              <a:rPr kumimoji="1" lang="ja-JP" altLang="en-US" b="1" dirty="0">
                <a:latin typeface="メイリオ" panose="020B0604030504040204" pitchFamily="50" charset="-128"/>
                <a:ea typeface="メイリオ" panose="020B0604030504040204" pitchFamily="50" charset="-128"/>
              </a:rPr>
              <a:t>✔</a:t>
            </a:r>
            <a:endParaRPr kumimoji="1" lang="en-US" altLang="ja-JP"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74640290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3907</TotalTime>
  <Words>1083</Words>
  <Application>Microsoft Office PowerPoint</Application>
  <PresentationFormat>A4 210 x 297 mm</PresentationFormat>
  <Paragraphs>126</Paragraphs>
  <Slides>3</Slides>
  <Notes>1</Notes>
  <HiddenSlides>0</HiddenSlides>
  <MMClips>0</MMClips>
  <ScaleCrop>false</ScaleCrop>
  <HeadingPairs>
    <vt:vector size="4" baseType="variant">
      <vt:variant>
        <vt:lpstr>テーマ</vt:lpstr>
      </vt:variant>
      <vt:variant>
        <vt:i4>1</vt:i4>
      </vt:variant>
      <vt:variant>
        <vt:lpstr>スライド タイトル</vt:lpstr>
      </vt:variant>
      <vt:variant>
        <vt:i4>3</vt:i4>
      </vt:variant>
    </vt:vector>
  </HeadingPairs>
  <TitlesOfParts>
    <vt:vector size="4" baseType="lpstr">
      <vt:lpstr>Office テーマ</vt:lpstr>
      <vt:lpstr>PowerPoint プレゼンテーション</vt:lpstr>
      <vt:lpstr>PowerPoint プレゼンテーション</vt:lpstr>
      <vt:lpstr>PowerPoint プレゼンテーション</vt:lpstr>
    </vt:vector>
  </TitlesOfParts>
  <Company>内閣府</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寺井 大貴（新型インフル・国際感染症室）</dc:creator>
  <cp:lastModifiedBy>kosaka</cp:lastModifiedBy>
  <cp:revision>574</cp:revision>
  <cp:lastPrinted>2021-11-05T07:30:46Z</cp:lastPrinted>
  <dcterms:created xsi:type="dcterms:W3CDTF">2021-06-21T06:44:25Z</dcterms:created>
  <dcterms:modified xsi:type="dcterms:W3CDTF">2023-03-31T15:33:19Z</dcterms:modified>
</cp:coreProperties>
</file>